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57" r:id="rId3"/>
    <p:sldId id="267" r:id="rId4"/>
    <p:sldId id="266" r:id="rId5"/>
    <p:sldId id="262" r:id="rId6"/>
    <p:sldId id="264" r:id="rId7"/>
    <p:sldId id="268" r:id="rId8"/>
    <p:sldId id="269" r:id="rId9"/>
    <p:sldId id="263" r:id="rId10"/>
    <p:sldId id="270" r:id="rId11"/>
    <p:sldId id="273" r:id="rId12"/>
    <p:sldId id="271" r:id="rId13"/>
    <p:sldId id="274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44"/>
    <a:srgbClr val="FFEC47"/>
    <a:srgbClr val="52B062"/>
    <a:srgbClr val="B6D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6"/>
  </p:normalViewPr>
  <p:slideViewPr>
    <p:cSldViewPr snapToGrid="0" snapToObjects="1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3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90FED-38E3-5544-A951-3F9BFEADE72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64C6-F3D2-4740-9746-E121C36E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43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A87E7-FEFB-2E43-A788-4967B24CA45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A8643-1147-9E4D-AF84-90CB38FD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A8643-1147-9E4D-AF84-90CB38FDBC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3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2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0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1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7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97967"/>
            <a:ext cx="10515600" cy="1325563"/>
          </a:xfrm>
        </p:spPr>
        <p:txBody>
          <a:bodyPr>
            <a:noAutofit/>
          </a:bodyPr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232"/>
            <a:ext cx="10515600" cy="110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51163C7-8A80-D84F-B202-555D4E71F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8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rker Felt Thin" charset="0"/>
          <a:ea typeface="Marker Felt Thin" charset="0"/>
          <a:cs typeface="Marker Felt Thi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66341&amp;picture=feedback-survey-questionnair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02446/usa-map-silhouette--by-islandvibz-20244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dgetsin.com/edrift-uh-es395-3-wheel-electric-scooter.ht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44" y="1839711"/>
            <a:ext cx="10515600" cy="4641360"/>
          </a:xfrm>
        </p:spPr>
        <p:txBody>
          <a:bodyPr>
            <a:noAutofit/>
          </a:bodyPr>
          <a:lstStyle/>
          <a:p>
            <a:pPr>
              <a:lnSpc>
                <a:spcPts val="15060"/>
              </a:lnSpc>
            </a:pPr>
            <a:r>
              <a:rPr lang="en-US" sz="8000" dirty="0"/>
              <a:t>All About our Funding </a:t>
            </a:r>
            <a:br>
              <a:rPr lang="en-US" sz="6000" dirty="0"/>
            </a:br>
            <a:r>
              <a:rPr lang="en-US" sz="6000" dirty="0"/>
              <a:t>21</a:t>
            </a:r>
            <a:r>
              <a:rPr lang="en-US" sz="6000" baseline="30000" dirty="0"/>
              <a:t>st</a:t>
            </a:r>
            <a:r>
              <a:rPr lang="en-US" sz="6000" dirty="0"/>
              <a:t> CCLC Overview</a:t>
            </a:r>
          </a:p>
        </p:txBody>
      </p:sp>
    </p:spTree>
    <p:extLst>
      <p:ext uri="{BB962C8B-B14F-4D97-AF65-F5344CB8AC3E}">
        <p14:creationId xmlns:p14="http://schemas.microsoft.com/office/powerpoint/2010/main" val="122670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E8F8-AB0E-2278-4708-1F419797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Annual Student and Family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7C695-4A21-16F1-01C8-5F640C901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68362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Student Survey </a:t>
            </a:r>
            <a:r>
              <a:rPr lang="en-US" dirty="0"/>
              <a:t>in March 2022</a:t>
            </a:r>
          </a:p>
          <a:p>
            <a:r>
              <a:rPr lang="en-US" dirty="0"/>
              <a:t>16 Schools 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Aiton, Amidon-Bowen, Beers, Bunker Hill, Jefferson, JO Wilson, John Lewis, Ketcham, Kimball, King, Langdon, Patterson, Plummer, Takoma, Thomson, Turner</a:t>
            </a:r>
            <a:endParaRPr lang="en-US" dirty="0"/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565 students completed the survey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123 1st Grade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442 in Grades 2-8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580BF-3E41-C51C-5AB2-F2BDF5DF0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09432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Parent Survey </a:t>
            </a:r>
            <a:r>
              <a:rPr lang="en-US" dirty="0"/>
              <a:t>in April-end of May 2022</a:t>
            </a:r>
          </a:p>
          <a:p>
            <a:r>
              <a:rPr lang="en-US" dirty="0"/>
              <a:t>Sent multiple times via email to parents at all 55 schools</a:t>
            </a:r>
          </a:p>
          <a:p>
            <a:r>
              <a:rPr lang="en-US" dirty="0"/>
              <a:t>In English and Spanish</a:t>
            </a:r>
          </a:p>
          <a:p>
            <a:r>
              <a:rPr lang="en-US" dirty="0"/>
              <a:t>366 responses (</a:t>
            </a:r>
            <a:r>
              <a:rPr lang="en-US" i="1" dirty="0"/>
              <a:t>half of what we usually receive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3F0BCF1-5806-0A25-0F9A-807BF451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25116" y="162232"/>
            <a:ext cx="2204884" cy="23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893C-807E-B198-7121-C03FAA54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Guess What Students Said!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661FC-55D5-7923-F28E-8AA34848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264" y="1055814"/>
            <a:ext cx="10515600" cy="5056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    95%</a:t>
            </a:r>
            <a:r>
              <a:rPr lang="en-US" dirty="0"/>
              <a:t> of students in Grades 1-8 </a:t>
            </a:r>
            <a:r>
              <a:rPr lang="en-US" b="1" dirty="0"/>
              <a:t>sometimes or always enjoy </a:t>
            </a:r>
            <a:r>
              <a:rPr lang="en-US" dirty="0"/>
              <a:t>coming to afterschool.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Students </a:t>
            </a:r>
            <a:r>
              <a:rPr lang="en-US" b="1" dirty="0"/>
              <a:t>would like us to improve: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Supper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help from teachers and time to finish homework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Provide more varied enrichment activities; learn new things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     What students </a:t>
            </a:r>
            <a:r>
              <a:rPr lang="en-US" b="1" dirty="0"/>
              <a:t>like most </a:t>
            </a:r>
            <a:r>
              <a:rPr lang="en-US" dirty="0"/>
              <a:t>about our program:</a:t>
            </a:r>
          </a:p>
          <a:p>
            <a:pPr lvl="1"/>
            <a:r>
              <a:rPr lang="en-US" dirty="0"/>
              <a:t>Having fun with friends!</a:t>
            </a:r>
          </a:p>
          <a:p>
            <a:pPr lvl="1"/>
            <a:r>
              <a:rPr lang="en-US" dirty="0"/>
              <a:t>Doing activities outside.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Thumbs up sign with solid fill">
            <a:extLst>
              <a:ext uri="{FF2B5EF4-FFF2-40B4-BE49-F238E27FC236}">
                <a16:creationId xmlns:a16="http://schemas.microsoft.com/office/drawing/2014/main" id="{6C86DD63-8175-CFEA-C01C-27C42A6E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811162"/>
            <a:ext cx="914400" cy="914400"/>
          </a:xfrm>
          <a:prstGeom prst="rect">
            <a:avLst/>
          </a:prstGeom>
        </p:spPr>
      </p:pic>
      <p:pic>
        <p:nvPicPr>
          <p:cNvPr id="7" name="Graphic 6" descr="Thumbs Down with solid fill">
            <a:extLst>
              <a:ext uri="{FF2B5EF4-FFF2-40B4-BE49-F238E27FC236}">
                <a16:creationId xmlns:a16="http://schemas.microsoft.com/office/drawing/2014/main" id="{0C758ED6-CD27-365E-7ABB-E54949FFF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2374492"/>
            <a:ext cx="914400" cy="914400"/>
          </a:xfrm>
          <a:prstGeom prst="rect">
            <a:avLst/>
          </a:prstGeom>
        </p:spPr>
      </p:pic>
      <p:pic>
        <p:nvPicPr>
          <p:cNvPr id="9" name="Graphic 8" descr="Smiling with hearts face outline with solid fill">
            <a:extLst>
              <a:ext uri="{FF2B5EF4-FFF2-40B4-BE49-F238E27FC236}">
                <a16:creationId xmlns:a16="http://schemas.microsoft.com/office/drawing/2014/main" id="{0D92101B-D3A0-2405-6121-1FDA955B4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19" y="44908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1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893C-807E-B198-7121-C03FAA54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Guess What Parents Said!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661FC-55D5-7923-F28E-8AA34848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0877"/>
            <a:ext cx="10515600" cy="5056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    93%</a:t>
            </a:r>
            <a:r>
              <a:rPr lang="en-US" dirty="0"/>
              <a:t> of parents are </a:t>
            </a:r>
            <a:r>
              <a:rPr lang="en-US" b="1" dirty="0"/>
              <a:t>somewhat or very satisfied </a:t>
            </a:r>
            <a:r>
              <a:rPr lang="en-US" dirty="0"/>
              <a:t>with the afterschool program overall.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     Parents </a:t>
            </a:r>
            <a:r>
              <a:rPr lang="en-US" b="1" dirty="0"/>
              <a:t>would like us to improve: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communication about the afterschool program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reduce TV/movie and screen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provide more varied enrichment activities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     What parents </a:t>
            </a:r>
            <a:r>
              <a:rPr lang="en-US" b="1" dirty="0"/>
              <a:t>like most </a:t>
            </a:r>
            <a:r>
              <a:rPr lang="en-US" dirty="0"/>
              <a:t>about our program:</a:t>
            </a:r>
          </a:p>
          <a:p>
            <a:pPr lvl="1"/>
            <a:r>
              <a:rPr lang="en-US" dirty="0"/>
              <a:t>It is safe and convenient.</a:t>
            </a:r>
          </a:p>
          <a:p>
            <a:pPr lvl="1"/>
            <a:r>
              <a:rPr lang="en-US" dirty="0"/>
              <a:t>Their children have fun with friends.</a:t>
            </a:r>
          </a:p>
          <a:p>
            <a:pPr lvl="1"/>
            <a:r>
              <a:rPr lang="en-US" sz="2800" b="1" dirty="0">
                <a:solidFill>
                  <a:srgbClr val="0070C0"/>
                </a:solidFill>
              </a:rPr>
              <a:t>THE STAFF ARE GREAT!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Thumbs up sign with solid fill">
            <a:extLst>
              <a:ext uri="{FF2B5EF4-FFF2-40B4-BE49-F238E27FC236}">
                <a16:creationId xmlns:a16="http://schemas.microsoft.com/office/drawing/2014/main" id="{6C86DD63-8175-CFEA-C01C-27C42A6E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811162"/>
            <a:ext cx="914400" cy="914400"/>
          </a:xfrm>
          <a:prstGeom prst="rect">
            <a:avLst/>
          </a:prstGeom>
        </p:spPr>
      </p:pic>
      <p:pic>
        <p:nvPicPr>
          <p:cNvPr id="7" name="Graphic 6" descr="Thumbs Down with solid fill">
            <a:extLst>
              <a:ext uri="{FF2B5EF4-FFF2-40B4-BE49-F238E27FC236}">
                <a16:creationId xmlns:a16="http://schemas.microsoft.com/office/drawing/2014/main" id="{0C758ED6-CD27-365E-7ABB-E54949FFF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2188830"/>
            <a:ext cx="914400" cy="914400"/>
          </a:xfrm>
          <a:prstGeom prst="rect">
            <a:avLst/>
          </a:prstGeom>
        </p:spPr>
      </p:pic>
      <p:pic>
        <p:nvPicPr>
          <p:cNvPr id="9" name="Graphic 8" descr="Smiling with hearts face outline with solid fill">
            <a:extLst>
              <a:ext uri="{FF2B5EF4-FFF2-40B4-BE49-F238E27FC236}">
                <a16:creationId xmlns:a16="http://schemas.microsoft.com/office/drawing/2014/main" id="{0D92101B-D3A0-2405-6121-1FDA955B4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19" y="3886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4654-9CF3-832B-3F93-25AFBC31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D00E-48A1-A0D9-5362-D096FF467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935"/>
            <a:ext cx="10515600" cy="4351338"/>
          </a:xfrm>
        </p:spPr>
        <p:txBody>
          <a:bodyPr/>
          <a:lstStyle/>
          <a:p>
            <a:r>
              <a:rPr lang="en-US" dirty="0"/>
              <a:t>Our work is part of a national investment in afterschool programming.</a:t>
            </a:r>
          </a:p>
          <a:p>
            <a:r>
              <a:rPr lang="en-US" dirty="0"/>
              <a:t>With our 21</a:t>
            </a:r>
            <a:r>
              <a:rPr lang="en-US" baseline="30000" dirty="0"/>
              <a:t>st</a:t>
            </a:r>
            <a:r>
              <a:rPr lang="en-US" dirty="0"/>
              <a:t> CCLC funding come objectives to improve academic and  behavioral outcomes for students, and engagement of families.</a:t>
            </a:r>
          </a:p>
          <a:p>
            <a:r>
              <a:rPr lang="en-US" dirty="0"/>
              <a:t>Implementing the Academic Power Hour and Enrichment program with fidelity can help us attain our objectives and meet the needs of the whole child.</a:t>
            </a:r>
          </a:p>
          <a:p>
            <a:r>
              <a:rPr lang="en-US" dirty="0"/>
              <a:t>There are some aspects of the program that we can improve, but…</a:t>
            </a:r>
          </a:p>
          <a:p>
            <a:r>
              <a:rPr lang="en-US" i="1" dirty="0"/>
              <a:t>Our program is liked and valued by more than 90% of our students and families!</a:t>
            </a:r>
          </a:p>
        </p:txBody>
      </p:sp>
    </p:spTree>
    <p:extLst>
      <p:ext uri="{BB962C8B-B14F-4D97-AF65-F5344CB8AC3E}">
        <p14:creationId xmlns:p14="http://schemas.microsoft.com/office/powerpoint/2010/main" val="21093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44" y="1956737"/>
            <a:ext cx="10515600" cy="4641360"/>
          </a:xfrm>
        </p:spPr>
        <p:txBody>
          <a:bodyPr>
            <a:noAutofit/>
          </a:bodyPr>
          <a:lstStyle/>
          <a:p>
            <a:pPr>
              <a:lnSpc>
                <a:spcPts val="15520"/>
              </a:lnSpc>
            </a:pPr>
            <a:r>
              <a:rPr lang="en-US" sz="13000" dirty="0"/>
              <a:t>Thank You for all you do!</a:t>
            </a:r>
          </a:p>
        </p:txBody>
      </p:sp>
    </p:spTree>
    <p:extLst>
      <p:ext uri="{BB962C8B-B14F-4D97-AF65-F5344CB8AC3E}">
        <p14:creationId xmlns:p14="http://schemas.microsoft.com/office/powerpoint/2010/main" val="30793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452486" y="1451487"/>
            <a:ext cx="2480187" cy="2480187"/>
          </a:xfrm>
          <a:prstGeom prst="ellipse">
            <a:avLst/>
          </a:prstGeom>
          <a:solidFill>
            <a:srgbClr val="B6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951" y="1268362"/>
            <a:ext cx="6046326" cy="4775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/>
              <a:t>21</a:t>
            </a:r>
            <a:r>
              <a:rPr lang="en-US" sz="4500" b="1" baseline="30000" dirty="0"/>
              <a:t>st</a:t>
            </a:r>
            <a:r>
              <a:rPr lang="en-US" sz="4500" b="1" dirty="0"/>
              <a:t> Century Community Learning Centers Grant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300" b="0" i="0" dirty="0">
                <a:effectLst/>
              </a:rPr>
              <a:t>This program supports the creation of community learning centers that </a:t>
            </a:r>
            <a:r>
              <a:rPr lang="en-US" sz="2300" b="1" i="0" dirty="0">
                <a:effectLst/>
              </a:rPr>
              <a:t>provide academic enrichment opportunities during non-school hours for children</a:t>
            </a:r>
            <a:r>
              <a:rPr lang="en-US" sz="2300" b="0" i="0" dirty="0">
                <a:effectLst/>
              </a:rPr>
              <a:t>, particularly students </a:t>
            </a:r>
            <a:r>
              <a:rPr lang="en-US" sz="2300" b="1" i="0" dirty="0">
                <a:effectLst/>
              </a:rPr>
              <a:t>who attend high-poverty and low-performing schools</a:t>
            </a:r>
            <a:r>
              <a:rPr lang="en-US" sz="2300" b="0" i="0" dirty="0">
                <a:effectLst/>
              </a:rPr>
              <a:t>. The program </a:t>
            </a:r>
            <a:r>
              <a:rPr lang="en-US" sz="2300" b="1" i="0" dirty="0">
                <a:effectLst/>
              </a:rPr>
              <a:t>helps students meet state and local student standards in core academic subjects</a:t>
            </a:r>
            <a:r>
              <a:rPr lang="en-US" sz="2300" b="0" i="0" dirty="0">
                <a:effectLst/>
              </a:rPr>
              <a:t>, such as reading and math; </a:t>
            </a:r>
            <a:r>
              <a:rPr lang="en-US" sz="2300" b="1" i="0" dirty="0">
                <a:effectLst/>
              </a:rPr>
              <a:t>offers students a broad array of enrichment activities </a:t>
            </a:r>
            <a:r>
              <a:rPr lang="en-US" sz="2300" b="0" i="0" dirty="0">
                <a:effectLst/>
              </a:rPr>
              <a:t>that can complement their regular academic programs; and </a:t>
            </a:r>
            <a:r>
              <a:rPr lang="en-US" sz="2300" b="1" i="0" dirty="0">
                <a:effectLst/>
              </a:rPr>
              <a:t>offers literacy and other educational services to the families of participating children.</a:t>
            </a:r>
            <a:endParaRPr lang="en-US" sz="23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What Makes the OSTP Afterschool Program Possible?</a:t>
            </a:r>
          </a:p>
        </p:txBody>
      </p:sp>
      <p:sp>
        <p:nvSpPr>
          <p:cNvPr id="9" name="Oval 8"/>
          <p:cNvSpPr/>
          <p:nvPr/>
        </p:nvSpPr>
        <p:spPr>
          <a:xfrm>
            <a:off x="6054213" y="1878473"/>
            <a:ext cx="1519084" cy="1519084"/>
          </a:xfrm>
          <a:prstGeom prst="ellipse">
            <a:avLst/>
          </a:prstGeom>
          <a:solidFill>
            <a:srgbClr val="FFE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92580" y="4356202"/>
            <a:ext cx="938469" cy="938469"/>
          </a:xfrm>
          <a:prstGeom prst="ellipse">
            <a:avLst/>
          </a:prstGeom>
          <a:solidFill>
            <a:srgbClr val="52B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21st Century Community Learning Centers, SD Department of Education">
            <a:extLst>
              <a:ext uri="{FF2B5EF4-FFF2-40B4-BE49-F238E27FC236}">
                <a16:creationId xmlns:a16="http://schemas.microsoft.com/office/drawing/2014/main" id="{60762825-1303-80D0-2572-B84D97CF6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42" y="1692890"/>
            <a:ext cx="4967892" cy="371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5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0CC4A-EB06-8AAA-D7DA-A072E139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We Are Part of a National Network!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03A40-6ADA-B722-20AB-E4D6B8A4E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684"/>
            <a:ext cx="10515600" cy="4351338"/>
          </a:xfrm>
        </p:spPr>
        <p:txBody>
          <a:bodyPr/>
          <a:lstStyle/>
          <a:p>
            <a:r>
              <a:rPr lang="en-US" dirty="0"/>
              <a:t>21stCCLC is the only federal funding dedicated to OST.</a:t>
            </a:r>
          </a:p>
          <a:p>
            <a:r>
              <a:rPr lang="en-US" dirty="0"/>
              <a:t>Congress allocates roughly $1.3 BILLION dollars to 21stCCLC.  </a:t>
            </a:r>
          </a:p>
          <a:p>
            <a:r>
              <a:rPr lang="en-US" dirty="0"/>
              <a:t>In SY19-20, over 1.2 MILLION students participated in 21stCCLC programs in the U.S. during the school year.</a:t>
            </a:r>
          </a:p>
          <a:p>
            <a:r>
              <a:rPr lang="en-US" dirty="0"/>
              <a:t>Programs take place in urban, rural, suburban communities. </a:t>
            </a:r>
          </a:p>
          <a:p>
            <a:r>
              <a:rPr lang="en-US" dirty="0"/>
              <a:t>Congress gives funding to states to run grant competitions.  In DC, OSSE runs the grant competition. </a:t>
            </a:r>
          </a:p>
          <a:p>
            <a:r>
              <a:rPr lang="en-US" dirty="0"/>
              <a:t>Schools, faith-based organizations, and private non-profits receive funding.</a:t>
            </a:r>
          </a:p>
          <a:p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4564CEA-2C4E-52BF-D140-E154029DA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92044" y="162232"/>
            <a:ext cx="2336664" cy="15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4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F83E-3714-9073-2E57-63999584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Funding the OSTP Afterschool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543B-CD25-14FD-FEA3-78D652C2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432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DCPS’ grant award from OSSE is the same amount for three years: </a:t>
            </a:r>
            <a:r>
              <a:rPr lang="en-US" b="1" dirty="0"/>
              <a:t>$</a:t>
            </a:r>
            <a:r>
              <a:rPr lang="en-US" b="1" i="0" dirty="0">
                <a:effectLst/>
              </a:rPr>
              <a:t>4,608,164</a:t>
            </a:r>
            <a:r>
              <a:rPr lang="en-US" b="0" i="0" dirty="0">
                <a:effectLst/>
              </a:rPr>
              <a:t>.  ($13.8 million overall) SY22-23 is the 3</a:t>
            </a:r>
            <a:r>
              <a:rPr lang="en-US" b="0" i="0" baseline="30000" dirty="0">
                <a:effectLst/>
              </a:rPr>
              <a:t>rd</a:t>
            </a:r>
            <a:r>
              <a:rPr lang="en-US" b="0" i="0" dirty="0">
                <a:effectLst/>
              </a:rPr>
              <a:t> year of our current grant.</a:t>
            </a:r>
          </a:p>
          <a:p>
            <a:r>
              <a:rPr lang="en-US" b="0" i="0" dirty="0">
                <a:effectLst/>
              </a:rPr>
              <a:t>We serve </a:t>
            </a:r>
            <a:r>
              <a:rPr lang="en-US" b="1" i="0" dirty="0">
                <a:effectLst/>
              </a:rPr>
              <a:t>55 Title I schools</a:t>
            </a:r>
            <a:r>
              <a:rPr lang="en-US" b="0" i="0" dirty="0">
                <a:effectLst/>
              </a:rPr>
              <a:t>, and </a:t>
            </a:r>
            <a:r>
              <a:rPr lang="en-US" b="1" i="0" dirty="0">
                <a:effectLst/>
              </a:rPr>
              <a:t>5,644 students on the grant</a:t>
            </a:r>
            <a:r>
              <a:rPr lang="en-US" b="0" i="0" dirty="0">
                <a:effectLst/>
              </a:rPr>
              <a:t>.</a:t>
            </a:r>
          </a:p>
          <a:p>
            <a:r>
              <a:rPr lang="en-US" dirty="0"/>
              <a:t>DCPS adds </a:t>
            </a:r>
            <a:r>
              <a:rPr lang="en-US" b="1" dirty="0"/>
              <a:t>$2.5 million in local funds </a:t>
            </a:r>
            <a:r>
              <a:rPr lang="en-US" dirty="0"/>
              <a:t>for OSTP.  This is only for afterschool staff, and it adds seats to the program.  </a:t>
            </a:r>
          </a:p>
          <a:p>
            <a:r>
              <a:rPr lang="en-US" b="1" dirty="0"/>
              <a:t>Combined local and grant funds give us capacity to serve 6,600 students</a:t>
            </a:r>
            <a:r>
              <a:rPr lang="en-US" dirty="0"/>
              <a:t>.</a:t>
            </a:r>
            <a:endParaRPr lang="en-US" b="0" i="0" dirty="0">
              <a:effectLst/>
            </a:endParaRPr>
          </a:p>
          <a:p>
            <a:r>
              <a:rPr lang="en-US" dirty="0"/>
              <a:t>90% of afterschool funding goes to staff costs.  </a:t>
            </a:r>
          </a:p>
          <a:p>
            <a:r>
              <a:rPr lang="en-US" dirty="0"/>
              <a:t>The remainder covers training, supplies and resources, evaluation, and approx. 10 contracted partnerships to expand services and enrichment.</a:t>
            </a:r>
          </a:p>
        </p:txBody>
      </p:sp>
    </p:spTree>
    <p:extLst>
      <p:ext uri="{BB962C8B-B14F-4D97-AF65-F5344CB8AC3E}">
        <p14:creationId xmlns:p14="http://schemas.microsoft.com/office/powerpoint/2010/main" val="263695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44" y="1750260"/>
            <a:ext cx="10515600" cy="4641360"/>
          </a:xfrm>
        </p:spPr>
        <p:txBody>
          <a:bodyPr>
            <a:noAutofit/>
          </a:bodyPr>
          <a:lstStyle/>
          <a:p>
            <a:pPr>
              <a:lnSpc>
                <a:spcPts val="15520"/>
              </a:lnSpc>
            </a:pPr>
            <a:r>
              <a:rPr lang="en-US" sz="12000" dirty="0"/>
              <a:t>What drives our program?</a:t>
            </a:r>
          </a:p>
        </p:txBody>
      </p:sp>
    </p:spTree>
    <p:extLst>
      <p:ext uri="{BB962C8B-B14F-4D97-AF65-F5344CB8AC3E}">
        <p14:creationId xmlns:p14="http://schemas.microsoft.com/office/powerpoint/2010/main" val="43581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5CF0-479E-52A1-F96D-21DB1E6A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Three Wheels to </a:t>
            </a:r>
            <a:r>
              <a:rPr lang="en-US" sz="4000" b="1" i="1" dirty="0">
                <a:solidFill>
                  <a:srgbClr val="0070C0"/>
                </a:solidFill>
              </a:rPr>
              <a:t>Thrive Forward</a:t>
            </a:r>
            <a:r>
              <a:rPr lang="en-US" sz="4000" dirty="0"/>
              <a:t>!</a:t>
            </a:r>
          </a:p>
        </p:txBody>
      </p:sp>
      <p:pic>
        <p:nvPicPr>
          <p:cNvPr id="15" name="Picture Placeholder 14" descr="A picture containing motorcycle, parked, transport, bicycle&#10;&#10;Description automatically generated">
            <a:extLst>
              <a:ext uri="{FF2B5EF4-FFF2-40B4-BE49-F238E27FC236}">
                <a16:creationId xmlns:a16="http://schemas.microsoft.com/office/drawing/2014/main" id="{BD8DDEBA-B18F-6084-ED58-EB4E800C53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D3531-1DE2-D313-F755-4175C39CE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Enrichment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Academic Support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Family Engagement</a:t>
            </a: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BBAC8A2F-DF5D-3673-C2E9-1EE75877DB68}"/>
              </a:ext>
            </a:extLst>
          </p:cNvPr>
          <p:cNvSpPr/>
          <p:nvPr/>
        </p:nvSpPr>
        <p:spPr>
          <a:xfrm>
            <a:off x="795568" y="2952116"/>
            <a:ext cx="413825" cy="42770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DEFCE9E6-A662-7079-8FFC-492A427E7F0F}"/>
              </a:ext>
            </a:extLst>
          </p:cNvPr>
          <p:cNvSpPr/>
          <p:nvPr/>
        </p:nvSpPr>
        <p:spPr>
          <a:xfrm>
            <a:off x="792392" y="2213071"/>
            <a:ext cx="417001" cy="42770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4F8F4507-6579-E961-7FAC-CA0D70BE5D75}"/>
              </a:ext>
            </a:extLst>
          </p:cNvPr>
          <p:cNvSpPr/>
          <p:nvPr/>
        </p:nvSpPr>
        <p:spPr>
          <a:xfrm>
            <a:off x="795568" y="4274536"/>
            <a:ext cx="413825" cy="42770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6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42A1-B534-D4AA-1F20-9BADDABB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Grant Objectives set by OSSE and DCPS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4CDB-B1EA-3662-B591-D9A24940F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ATTENDANCE: </a:t>
            </a:r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90% average daily attendance in PK-Grade 5 and 75% in Grades 6-8.</a:t>
            </a:r>
            <a:r>
              <a:rPr lang="en-US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algn="l" rtl="0" fontAlgn="base">
              <a:buNone/>
            </a:pPr>
            <a:r>
              <a:rPr lang="en-US" i="1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Accurate rosters and daily attendance tracking at every school truly matters!</a:t>
            </a:r>
            <a:endParaRPr lang="en-US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ACADEMIC IMPROVEMENT:</a:t>
            </a:r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40% of regular program attendees will make gains in classroom grades from fall to spring.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10% of regular program attendees will increase at least one proficiency level on ELA and math state assessments.</a:t>
            </a:r>
            <a:r>
              <a:rPr lang="en-US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PARCC)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6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C8C8-ECB4-628D-A09C-A3F969A2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Grant Objectives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B8021-CF9C-5862-CB68-C9E58CE0FB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BEHAVIOR IMPROVEMENT: </a:t>
            </a:r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75% of regular program attendees will show improvement from Fall to Spring in classroom behavior and attentiveness.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0" indent="0" algn="l" rtl="0" fontAlgn="base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Measured via Teacher Survey in May plus suspension and office referral data for participants vs. non-participants. 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1E568-3A79-557A-1C47-F536C99C7A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FAMILY ENGAGEMENT:</a:t>
            </a:r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en-US" i="0" u="none" strike="noStrike" dirty="0">
                <a:effectLst/>
                <a:latin typeface="Calibri" panose="020F0502020204030204" pitchFamily="34" charset="0"/>
              </a:rPr>
              <a:t>A cumulative of 60% of student program participants' family members will attend at least three program events as measured by attendance logs and surveys.</a:t>
            </a:r>
          </a:p>
          <a:p>
            <a:pPr marL="0" indent="0" algn="l" rtl="0" fontAlgn="base">
              <a:buNone/>
            </a:pPr>
            <a:r>
              <a:rPr lang="en-US" i="1" dirty="0">
                <a:latin typeface="Calibri" panose="020F0502020204030204" pitchFamily="34" charset="0"/>
              </a:rPr>
              <a:t>We need to hold family engagement events and aim for 3,300 family members to attend!</a:t>
            </a:r>
            <a:endParaRPr lang="en-US" i="1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1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44" y="1956737"/>
            <a:ext cx="10515600" cy="4641360"/>
          </a:xfrm>
        </p:spPr>
        <p:txBody>
          <a:bodyPr>
            <a:noAutofit/>
          </a:bodyPr>
          <a:lstStyle/>
          <a:p>
            <a:pPr>
              <a:lnSpc>
                <a:spcPts val="15520"/>
              </a:lnSpc>
            </a:pPr>
            <a:r>
              <a:rPr lang="en-US" sz="16600" dirty="0"/>
              <a:t>Survey Says…</a:t>
            </a:r>
          </a:p>
        </p:txBody>
      </p:sp>
    </p:spTree>
    <p:extLst>
      <p:ext uri="{BB962C8B-B14F-4D97-AF65-F5344CB8AC3E}">
        <p14:creationId xmlns:p14="http://schemas.microsoft.com/office/powerpoint/2010/main" val="86671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834</Words>
  <Application>Microsoft Office PowerPoint</Application>
  <PresentationFormat>Widescreen</PresentationFormat>
  <Paragraphs>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Marker Felt Thin</vt:lpstr>
      <vt:lpstr>Wingdings</vt:lpstr>
      <vt:lpstr>Office Theme</vt:lpstr>
      <vt:lpstr>All About our Funding  21st CCLC Overview</vt:lpstr>
      <vt:lpstr>What Makes the OSTP Afterschool Program Possible?</vt:lpstr>
      <vt:lpstr>We Are Part of a National Network!  </vt:lpstr>
      <vt:lpstr>Funding the OSTP Afterschool Program</vt:lpstr>
      <vt:lpstr>What drives our program?</vt:lpstr>
      <vt:lpstr>Three Wheels to Thrive Forward!</vt:lpstr>
      <vt:lpstr>Grant Objectives set by OSSE and DCPS</vt:lpstr>
      <vt:lpstr>Grant Objectives continued</vt:lpstr>
      <vt:lpstr>Survey Says…</vt:lpstr>
      <vt:lpstr>Annual Student and Family Surveys</vt:lpstr>
      <vt:lpstr>Guess What Students Said!</vt:lpstr>
      <vt:lpstr>Guess What Parents Said!</vt:lpstr>
      <vt:lpstr>Take Home Messages</vt:lpstr>
      <vt:lpstr>Thank You for all you 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Fortune</dc:creator>
  <cp:lastModifiedBy>Berkey, Margaret T. (DCPS)</cp:lastModifiedBy>
  <cp:revision>21</cp:revision>
  <dcterms:created xsi:type="dcterms:W3CDTF">2022-07-18T23:43:42Z</dcterms:created>
  <dcterms:modified xsi:type="dcterms:W3CDTF">2022-10-21T20:52:39Z</dcterms:modified>
</cp:coreProperties>
</file>