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56" r:id="rId2"/>
    <p:sldId id="265" r:id="rId3"/>
    <p:sldId id="283" r:id="rId4"/>
    <p:sldId id="284" r:id="rId5"/>
    <p:sldId id="260" r:id="rId6"/>
    <p:sldId id="285" r:id="rId7"/>
    <p:sldId id="267" r:id="rId8"/>
    <p:sldId id="262" r:id="rId9"/>
    <p:sldId id="266" r:id="rId10"/>
    <p:sldId id="264" r:id="rId11"/>
    <p:sldId id="263" r:id="rId12"/>
    <p:sldId id="269" r:id="rId13"/>
    <p:sldId id="273" r:id="rId14"/>
    <p:sldId id="271" r:id="rId15"/>
    <p:sldId id="270" r:id="rId16"/>
    <p:sldId id="272" r:id="rId17"/>
    <p:sldId id="274" r:id="rId18"/>
    <p:sldId id="275" r:id="rId19"/>
    <p:sldId id="276" r:id="rId20"/>
    <p:sldId id="277" r:id="rId21"/>
    <p:sldId id="278" r:id="rId22"/>
    <p:sldId id="279" r:id="rId23"/>
    <p:sldId id="280" r:id="rId24"/>
    <p:sldId id="281" r:id="rId25"/>
    <p:sldId id="2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644"/>
    <a:srgbClr val="FFEC47"/>
    <a:srgbClr val="52B062"/>
    <a:srgbClr val="B6D6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846" autoAdjust="0"/>
    <p:restoredTop sz="94586"/>
  </p:normalViewPr>
  <p:slideViewPr>
    <p:cSldViewPr snapToGrid="0" snapToObjects="1">
      <p:cViewPr>
        <p:scale>
          <a:sx n="53" d="100"/>
          <a:sy n="53" d="100"/>
        </p:scale>
        <p:origin x="72" y="1083"/>
      </p:cViewPr>
      <p:guideLst/>
    </p:cSldViewPr>
  </p:slideViewPr>
  <p:notesTextViewPr>
    <p:cViewPr>
      <p:scale>
        <a:sx n="1" d="1"/>
        <a:sy n="1" d="1"/>
      </p:scale>
      <p:origin x="0" y="0"/>
    </p:cViewPr>
  </p:notesTextViewPr>
  <p:notesViewPr>
    <p:cSldViewPr snapToGrid="0" snapToObjects="1">
      <p:cViewPr varScale="1">
        <p:scale>
          <a:sx n="82" d="100"/>
          <a:sy n="82" d="100"/>
        </p:scale>
        <p:origin x="3352"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C90FED-38E3-5544-A951-3F9BFEADE724}" type="datetimeFigureOut">
              <a:rPr lang="en-US" smtClean="0"/>
              <a:t>8/3/2022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4664C6-F3D2-4740-9746-E121C36E66C3}" type="slidenum">
              <a:rPr lang="en-US" smtClean="0"/>
              <a:t>‹#›</a:t>
            </a:fld>
            <a:endParaRPr lang="en-US"/>
          </a:p>
        </p:txBody>
      </p:sp>
    </p:spTree>
    <p:extLst>
      <p:ext uri="{BB962C8B-B14F-4D97-AF65-F5344CB8AC3E}">
        <p14:creationId xmlns:p14="http://schemas.microsoft.com/office/powerpoint/2010/main" val="1473443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EA87E7-FEFB-2E43-A788-4967B24CA451}" type="datetimeFigureOut">
              <a:rPr lang="en-US" smtClean="0"/>
              <a:t>8/3/2022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2A8643-1147-9E4D-AF84-90CB38FDBC80}" type="slidenum">
              <a:rPr lang="en-US" smtClean="0"/>
              <a:t>‹#›</a:t>
            </a:fld>
            <a:endParaRPr lang="en-US"/>
          </a:p>
        </p:txBody>
      </p:sp>
    </p:spTree>
    <p:extLst>
      <p:ext uri="{BB962C8B-B14F-4D97-AF65-F5344CB8AC3E}">
        <p14:creationId xmlns:p14="http://schemas.microsoft.com/office/powerpoint/2010/main" val="811748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532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F51163C7-8A80-D84F-B202-555D4E71F5E0}" type="slidenum">
              <a:rPr lang="en-US" smtClean="0"/>
              <a:t>‹#›</a:t>
            </a:fld>
            <a:endParaRPr lang="en-US"/>
          </a:p>
        </p:txBody>
      </p:sp>
    </p:spTree>
    <p:extLst>
      <p:ext uri="{BB962C8B-B14F-4D97-AF65-F5344CB8AC3E}">
        <p14:creationId xmlns:p14="http://schemas.microsoft.com/office/powerpoint/2010/main" val="1665820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F51163C7-8A80-D84F-B202-555D4E71F5E0}" type="slidenum">
              <a:rPr lang="en-US" smtClean="0"/>
              <a:t>‹#›</a:t>
            </a:fld>
            <a:endParaRPr lang="en-US"/>
          </a:p>
        </p:txBody>
      </p:sp>
    </p:spTree>
    <p:extLst>
      <p:ext uri="{BB962C8B-B14F-4D97-AF65-F5344CB8AC3E}">
        <p14:creationId xmlns:p14="http://schemas.microsoft.com/office/powerpoint/2010/main" val="699106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F51163C7-8A80-D84F-B202-555D4E71F5E0}" type="slidenum">
              <a:rPr lang="en-US" smtClean="0"/>
              <a:t>‹#›</a:t>
            </a:fld>
            <a:endParaRPr lang="en-US"/>
          </a:p>
        </p:txBody>
      </p:sp>
    </p:spTree>
    <p:extLst>
      <p:ext uri="{BB962C8B-B14F-4D97-AF65-F5344CB8AC3E}">
        <p14:creationId xmlns:p14="http://schemas.microsoft.com/office/powerpoint/2010/main" val="8668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F51163C7-8A80-D84F-B202-555D4E71F5E0}" type="slidenum">
              <a:rPr lang="en-US" smtClean="0"/>
              <a:t>‹#›</a:t>
            </a:fld>
            <a:endParaRPr lang="en-US"/>
          </a:p>
        </p:txBody>
      </p:sp>
    </p:spTree>
    <p:extLst>
      <p:ext uri="{BB962C8B-B14F-4D97-AF65-F5344CB8AC3E}">
        <p14:creationId xmlns:p14="http://schemas.microsoft.com/office/powerpoint/2010/main" val="904982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51163C7-8A80-D84F-B202-555D4E71F5E0}" type="slidenum">
              <a:rPr lang="en-US" smtClean="0"/>
              <a:t>‹#›</a:t>
            </a:fld>
            <a:endParaRPr lang="en-US"/>
          </a:p>
        </p:txBody>
      </p:sp>
    </p:spTree>
    <p:extLst>
      <p:ext uri="{BB962C8B-B14F-4D97-AF65-F5344CB8AC3E}">
        <p14:creationId xmlns:p14="http://schemas.microsoft.com/office/powerpoint/2010/main" val="1568613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F51163C7-8A80-D84F-B202-555D4E71F5E0}" type="slidenum">
              <a:rPr lang="en-US" smtClean="0"/>
              <a:t>‹#›</a:t>
            </a:fld>
            <a:endParaRPr lang="en-US"/>
          </a:p>
        </p:txBody>
      </p:sp>
    </p:spTree>
    <p:extLst>
      <p:ext uri="{BB962C8B-B14F-4D97-AF65-F5344CB8AC3E}">
        <p14:creationId xmlns:p14="http://schemas.microsoft.com/office/powerpoint/2010/main" val="1185070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997967"/>
            <a:ext cx="10515600" cy="1325563"/>
          </a:xfrm>
        </p:spPr>
        <p:txBody>
          <a:bodyPr>
            <a:noAutofit/>
          </a:bodyPr>
          <a:lstStyle>
            <a:lvl1pPr>
              <a:defRPr sz="9600">
                <a:solidFill>
                  <a:schemeClr val="bg1"/>
                </a:solidFill>
              </a:defRPr>
            </a:lvl1pPr>
          </a:lstStyle>
          <a:p>
            <a:r>
              <a:rPr lang="en-US" dirty="0"/>
              <a:t>Click to edit</a:t>
            </a:r>
            <a:br>
              <a:rPr lang="en-US" dirty="0"/>
            </a:br>
            <a:r>
              <a:rPr lang="en-US" dirty="0"/>
              <a:t>Master title style</a:t>
            </a:r>
          </a:p>
        </p:txBody>
      </p:sp>
      <p:sp>
        <p:nvSpPr>
          <p:cNvPr id="5" name="Slide Number Placeholder 4"/>
          <p:cNvSpPr>
            <a:spLocks noGrp="1"/>
          </p:cNvSpPr>
          <p:nvPr>
            <p:ph type="sldNum" sz="quarter" idx="12"/>
          </p:nvPr>
        </p:nvSpPr>
        <p:spPr/>
        <p:txBody>
          <a:bodyPr/>
          <a:lstStyle/>
          <a:p>
            <a:fld id="{F51163C7-8A80-D84F-B202-555D4E71F5E0}" type="slidenum">
              <a:rPr lang="en-US" smtClean="0"/>
              <a:t>‹#›</a:t>
            </a:fld>
            <a:endParaRPr lang="en-US"/>
          </a:p>
        </p:txBody>
      </p:sp>
    </p:spTree>
    <p:extLst>
      <p:ext uri="{BB962C8B-B14F-4D97-AF65-F5344CB8AC3E}">
        <p14:creationId xmlns:p14="http://schemas.microsoft.com/office/powerpoint/2010/main" val="1723912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1163C7-8A80-D84F-B202-555D4E71F5E0}" type="slidenum">
              <a:rPr lang="en-US" smtClean="0"/>
              <a:t>‹#›</a:t>
            </a:fld>
            <a:endParaRPr lang="en-US"/>
          </a:p>
        </p:txBody>
      </p:sp>
    </p:spTree>
    <p:extLst>
      <p:ext uri="{BB962C8B-B14F-4D97-AF65-F5344CB8AC3E}">
        <p14:creationId xmlns:p14="http://schemas.microsoft.com/office/powerpoint/2010/main" val="2098665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F51163C7-8A80-D84F-B202-555D4E71F5E0}" type="slidenum">
              <a:rPr lang="en-US" smtClean="0"/>
              <a:t>‹#›</a:t>
            </a:fld>
            <a:endParaRPr lang="en-US"/>
          </a:p>
        </p:txBody>
      </p:sp>
    </p:spTree>
    <p:extLst>
      <p:ext uri="{BB962C8B-B14F-4D97-AF65-F5344CB8AC3E}">
        <p14:creationId xmlns:p14="http://schemas.microsoft.com/office/powerpoint/2010/main" val="2000295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F51163C7-8A80-D84F-B202-555D4E71F5E0}" type="slidenum">
              <a:rPr lang="en-US" smtClean="0"/>
              <a:t>‹#›</a:t>
            </a:fld>
            <a:endParaRPr lang="en-US"/>
          </a:p>
        </p:txBody>
      </p:sp>
    </p:spTree>
    <p:extLst>
      <p:ext uri="{BB962C8B-B14F-4D97-AF65-F5344CB8AC3E}">
        <p14:creationId xmlns:p14="http://schemas.microsoft.com/office/powerpoint/2010/main" val="112411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62232"/>
            <a:ext cx="10515600" cy="110613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724400" y="6356350"/>
            <a:ext cx="2743200" cy="365125"/>
          </a:xfrm>
          <a:prstGeom prst="rect">
            <a:avLst/>
          </a:prstGeom>
        </p:spPr>
        <p:txBody>
          <a:bodyPr vert="horz" lIns="91440" tIns="45720" rIns="91440" bIns="45720" rtlCol="0" anchor="ctr"/>
          <a:lstStyle>
            <a:lvl1pPr algn="ctr">
              <a:defRPr sz="1200">
                <a:solidFill>
                  <a:schemeClr val="bg1"/>
                </a:solidFill>
              </a:defRPr>
            </a:lvl1pPr>
          </a:lstStyle>
          <a:p>
            <a:fld id="{F51163C7-8A80-D84F-B202-555D4E71F5E0}" type="slidenum">
              <a:rPr lang="en-US" smtClean="0"/>
              <a:pPr/>
              <a:t>‹#›</a:t>
            </a:fld>
            <a:endParaRPr lang="en-US"/>
          </a:p>
        </p:txBody>
      </p:sp>
    </p:spTree>
    <p:extLst>
      <p:ext uri="{BB962C8B-B14F-4D97-AF65-F5344CB8AC3E}">
        <p14:creationId xmlns:p14="http://schemas.microsoft.com/office/powerpoint/2010/main" val="1437784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Marker Felt Thin" charset="0"/>
          <a:ea typeface="Marker Felt Thin" charset="0"/>
          <a:cs typeface="Marker Felt Thi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76634" y="4406556"/>
            <a:ext cx="6838732" cy="1923604"/>
          </a:xfrm>
          <a:prstGeom prst="rect">
            <a:avLst/>
          </a:prstGeom>
          <a:noFill/>
        </p:spPr>
        <p:txBody>
          <a:bodyPr wrap="none" rtlCol="0">
            <a:spAutoFit/>
          </a:bodyPr>
          <a:lstStyle/>
          <a:p>
            <a:pPr algn="ctr"/>
            <a:r>
              <a:rPr lang="en-US" sz="3000" b="1" dirty="0">
                <a:solidFill>
                  <a:srgbClr val="FF8644"/>
                </a:solidFill>
                <a:latin typeface="Calibre" charset="0"/>
                <a:ea typeface="Calibre" charset="0"/>
                <a:cs typeface="Calibre" charset="0"/>
              </a:rPr>
              <a:t>AUGUST 9</a:t>
            </a:r>
            <a:r>
              <a:rPr lang="en-US" sz="3000" b="1" baseline="30000" dirty="0">
                <a:solidFill>
                  <a:srgbClr val="FF8644"/>
                </a:solidFill>
                <a:latin typeface="Calibre" charset="0"/>
                <a:ea typeface="Calibre" charset="0"/>
                <a:cs typeface="Calibre" charset="0"/>
              </a:rPr>
              <a:t>TH</a:t>
            </a:r>
            <a:r>
              <a:rPr lang="en-US" sz="3000" b="1" dirty="0">
                <a:solidFill>
                  <a:srgbClr val="FF8644"/>
                </a:solidFill>
                <a:latin typeface="Calibre" charset="0"/>
                <a:ea typeface="Calibre" charset="0"/>
                <a:cs typeface="Calibre" charset="0"/>
              </a:rPr>
              <a:t> &amp; 10</a:t>
            </a:r>
            <a:r>
              <a:rPr lang="en-US" sz="3000" b="1" baseline="30000" dirty="0">
                <a:solidFill>
                  <a:srgbClr val="FF8644"/>
                </a:solidFill>
                <a:latin typeface="Calibre" charset="0"/>
                <a:ea typeface="Calibre" charset="0"/>
                <a:cs typeface="Calibre" charset="0"/>
              </a:rPr>
              <a:t>TH</a:t>
            </a:r>
            <a:r>
              <a:rPr lang="en-US" sz="3000" b="1" dirty="0">
                <a:solidFill>
                  <a:srgbClr val="FF8644"/>
                </a:solidFill>
                <a:latin typeface="Calibre" charset="0"/>
                <a:ea typeface="Calibre" charset="0"/>
                <a:cs typeface="Calibre" charset="0"/>
              </a:rPr>
              <a:t> 2022 </a:t>
            </a:r>
            <a:r>
              <a:rPr lang="en-US" sz="3000" dirty="0">
                <a:solidFill>
                  <a:srgbClr val="FF8644"/>
                </a:solidFill>
                <a:latin typeface="Calibre" charset="0"/>
                <a:ea typeface="Calibre" charset="0"/>
                <a:cs typeface="Calibre" charset="0"/>
              </a:rPr>
              <a:t>| </a:t>
            </a:r>
            <a:r>
              <a:rPr lang="mr-IN" sz="3000" b="1" dirty="0">
                <a:solidFill>
                  <a:srgbClr val="FF8644"/>
                </a:solidFill>
                <a:latin typeface="Calibre" charset="0"/>
                <a:ea typeface="Calibre" charset="0"/>
                <a:cs typeface="Calibre" charset="0"/>
              </a:rPr>
              <a:t>8:30</a:t>
            </a:r>
            <a:r>
              <a:rPr lang="en-US" sz="3000" b="1" cap="small" dirty="0">
                <a:solidFill>
                  <a:srgbClr val="FF8644"/>
                </a:solidFill>
                <a:latin typeface="Calibre" charset="0"/>
                <a:ea typeface="Calibre" charset="0"/>
                <a:cs typeface="Calibre" charset="0"/>
              </a:rPr>
              <a:t>am</a:t>
            </a:r>
            <a:r>
              <a:rPr lang="mr-IN" sz="3000" b="1" cap="small" dirty="0">
                <a:solidFill>
                  <a:srgbClr val="FF8644"/>
                </a:solidFill>
                <a:latin typeface="Calibre" charset="0"/>
                <a:ea typeface="Calibre" charset="0"/>
                <a:cs typeface="Calibre" charset="0"/>
              </a:rPr>
              <a:t>-4:00</a:t>
            </a:r>
            <a:r>
              <a:rPr lang="en-US" sz="3000" b="1" cap="small" dirty="0">
                <a:solidFill>
                  <a:srgbClr val="FF8644"/>
                </a:solidFill>
                <a:latin typeface="Calibre" charset="0"/>
                <a:ea typeface="Calibre" charset="0"/>
                <a:cs typeface="Calibre" charset="0"/>
              </a:rPr>
              <a:t>pm</a:t>
            </a:r>
          </a:p>
          <a:p>
            <a:pPr algn="ctr">
              <a:lnSpc>
                <a:spcPct val="150000"/>
              </a:lnSpc>
            </a:pPr>
            <a:r>
              <a:rPr lang="en-US" sz="2200" b="1" dirty="0">
                <a:solidFill>
                  <a:schemeClr val="bg1"/>
                </a:solidFill>
                <a:latin typeface="Calibre" charset="0"/>
                <a:ea typeface="Calibre" charset="0"/>
                <a:cs typeface="Calibre" charset="0"/>
              </a:rPr>
              <a:t>THE CATHOLIC UNIVERSITY OF AMERICA</a:t>
            </a:r>
          </a:p>
          <a:p>
            <a:pPr algn="ctr"/>
            <a:r>
              <a:rPr lang="en-US" dirty="0">
                <a:solidFill>
                  <a:schemeClr val="bg1"/>
                </a:solidFill>
                <a:latin typeface="Calibre" charset="0"/>
                <a:ea typeface="Calibre" charset="0"/>
                <a:cs typeface="Calibre" charset="0"/>
              </a:rPr>
              <a:t>EDWARD J. PRYZBYLA UNIVERSITY CENTER </a:t>
            </a:r>
          </a:p>
          <a:p>
            <a:pPr algn="ctr"/>
            <a:r>
              <a:rPr lang="en-US" dirty="0">
                <a:solidFill>
                  <a:schemeClr val="bg1"/>
                </a:solidFill>
                <a:latin typeface="Calibre" charset="0"/>
                <a:ea typeface="Calibre" charset="0"/>
                <a:cs typeface="Calibre" charset="0"/>
              </a:rPr>
              <a:t>620 MICHIGAN AVE NE | WASHINGTON, DC 20064 </a:t>
            </a:r>
          </a:p>
          <a:p>
            <a:pPr algn="ctr"/>
            <a:endParaRPr lang="en-US" sz="2000" dirty="0">
              <a:solidFill>
                <a:schemeClr val="bg1"/>
              </a:solidFill>
              <a:latin typeface="Calibre" charset="0"/>
              <a:ea typeface="Calibre" charset="0"/>
              <a:cs typeface="Calibre" charset="0"/>
            </a:endParaRPr>
          </a:p>
        </p:txBody>
      </p:sp>
    </p:spTree>
    <p:extLst>
      <p:ext uri="{BB962C8B-B14F-4D97-AF65-F5344CB8AC3E}">
        <p14:creationId xmlns:p14="http://schemas.microsoft.com/office/powerpoint/2010/main" val="1465666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164A77E5-F0D1-A212-280B-B21C49A9E8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2850" y="879655"/>
            <a:ext cx="3317831" cy="39108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0E31B22-A560-0848-791E-8F440CD4FA26}"/>
              </a:ext>
            </a:extLst>
          </p:cNvPr>
          <p:cNvSpPr txBox="1"/>
          <p:nvPr/>
        </p:nvSpPr>
        <p:spPr>
          <a:xfrm>
            <a:off x="2027679" y="4869808"/>
            <a:ext cx="3163002" cy="1200329"/>
          </a:xfrm>
          <a:prstGeom prst="rect">
            <a:avLst/>
          </a:prstGeom>
          <a:noFill/>
        </p:spPr>
        <p:txBody>
          <a:bodyPr wrap="square" rtlCol="0">
            <a:spAutoFit/>
          </a:bodyPr>
          <a:lstStyle/>
          <a:p>
            <a:r>
              <a:rPr lang="en-US" b="1" dirty="0">
                <a:solidFill>
                  <a:schemeClr val="accent1">
                    <a:lumMod val="75000"/>
                  </a:schemeClr>
                </a:solidFill>
              </a:rPr>
              <a:t>For the Diversity theme, we will include lessons from the Anti-Bias Building Blocks Curriculum</a:t>
            </a:r>
          </a:p>
        </p:txBody>
      </p:sp>
      <p:pic>
        <p:nvPicPr>
          <p:cNvPr id="3" name="Picture 2">
            <a:extLst>
              <a:ext uri="{FF2B5EF4-FFF2-40B4-BE49-F238E27FC236}">
                <a16:creationId xmlns:a16="http://schemas.microsoft.com/office/drawing/2014/main" id="{C75DB165-7856-5563-39AB-1BD221AA9BC1}"/>
              </a:ext>
            </a:extLst>
          </p:cNvPr>
          <p:cNvPicPr>
            <a:picLocks noChangeAspect="1"/>
          </p:cNvPicPr>
          <p:nvPr/>
        </p:nvPicPr>
        <p:blipFill>
          <a:blip r:embed="rId3"/>
          <a:stretch>
            <a:fillRect/>
          </a:stretch>
        </p:blipFill>
        <p:spPr>
          <a:xfrm>
            <a:off x="6599084" y="879655"/>
            <a:ext cx="3395766" cy="4023709"/>
          </a:xfrm>
          <a:prstGeom prst="rect">
            <a:avLst/>
          </a:prstGeom>
        </p:spPr>
      </p:pic>
      <p:sp>
        <p:nvSpPr>
          <p:cNvPr id="4" name="TextBox 3">
            <a:extLst>
              <a:ext uri="{FF2B5EF4-FFF2-40B4-BE49-F238E27FC236}">
                <a16:creationId xmlns:a16="http://schemas.microsoft.com/office/drawing/2014/main" id="{7B91D9BA-99C4-2A7A-B9C2-FD9550CC0785}"/>
              </a:ext>
            </a:extLst>
          </p:cNvPr>
          <p:cNvSpPr txBox="1"/>
          <p:nvPr/>
        </p:nvSpPr>
        <p:spPr>
          <a:xfrm>
            <a:off x="6528922" y="4903364"/>
            <a:ext cx="3635400" cy="1200329"/>
          </a:xfrm>
          <a:prstGeom prst="rect">
            <a:avLst/>
          </a:prstGeom>
          <a:noFill/>
        </p:spPr>
        <p:txBody>
          <a:bodyPr wrap="square" rtlCol="0">
            <a:spAutoFit/>
          </a:bodyPr>
          <a:lstStyle/>
          <a:p>
            <a:r>
              <a:rPr lang="en-US" b="1" dirty="0">
                <a:solidFill>
                  <a:schemeClr val="accent1">
                    <a:lumMod val="75000"/>
                  </a:schemeClr>
                </a:solidFill>
              </a:rPr>
              <a:t>For the Financial Literacy theme, we will use lessons from the Money Smart Curriculum that was created by the FDIC. </a:t>
            </a:r>
          </a:p>
        </p:txBody>
      </p:sp>
      <p:pic>
        <p:nvPicPr>
          <p:cNvPr id="5" name="Picture 4">
            <a:extLst>
              <a:ext uri="{FF2B5EF4-FFF2-40B4-BE49-F238E27FC236}">
                <a16:creationId xmlns:a16="http://schemas.microsoft.com/office/drawing/2014/main" id="{7147D96E-0060-872B-CF92-7805C911465D}"/>
              </a:ext>
            </a:extLst>
          </p:cNvPr>
          <p:cNvPicPr>
            <a:picLocks noChangeAspect="1"/>
          </p:cNvPicPr>
          <p:nvPr/>
        </p:nvPicPr>
        <p:blipFill>
          <a:blip r:embed="rId4"/>
          <a:stretch>
            <a:fillRect/>
          </a:stretch>
        </p:blipFill>
        <p:spPr>
          <a:xfrm>
            <a:off x="297945" y="398715"/>
            <a:ext cx="768163" cy="682811"/>
          </a:xfrm>
          <a:prstGeom prst="rect">
            <a:avLst/>
          </a:prstGeom>
        </p:spPr>
      </p:pic>
      <p:pic>
        <p:nvPicPr>
          <p:cNvPr id="6" name="Picture 5">
            <a:extLst>
              <a:ext uri="{FF2B5EF4-FFF2-40B4-BE49-F238E27FC236}">
                <a16:creationId xmlns:a16="http://schemas.microsoft.com/office/drawing/2014/main" id="{EB24E02F-A743-EA68-6604-9E935E625668}"/>
              </a:ext>
            </a:extLst>
          </p:cNvPr>
          <p:cNvPicPr>
            <a:picLocks noChangeAspect="1"/>
          </p:cNvPicPr>
          <p:nvPr/>
        </p:nvPicPr>
        <p:blipFill>
          <a:blip r:embed="rId4"/>
          <a:stretch>
            <a:fillRect/>
          </a:stretch>
        </p:blipFill>
        <p:spPr>
          <a:xfrm>
            <a:off x="821255" y="1361456"/>
            <a:ext cx="489706" cy="435294"/>
          </a:xfrm>
          <a:prstGeom prst="rect">
            <a:avLst/>
          </a:prstGeom>
        </p:spPr>
      </p:pic>
      <p:pic>
        <p:nvPicPr>
          <p:cNvPr id="7" name="Picture 6">
            <a:extLst>
              <a:ext uri="{FF2B5EF4-FFF2-40B4-BE49-F238E27FC236}">
                <a16:creationId xmlns:a16="http://schemas.microsoft.com/office/drawing/2014/main" id="{F4F1918B-5BA5-D757-3399-71EA54739DD3}"/>
              </a:ext>
            </a:extLst>
          </p:cNvPr>
          <p:cNvPicPr>
            <a:picLocks noChangeAspect="1"/>
          </p:cNvPicPr>
          <p:nvPr/>
        </p:nvPicPr>
        <p:blipFill>
          <a:blip r:embed="rId4"/>
          <a:stretch>
            <a:fillRect/>
          </a:stretch>
        </p:blipFill>
        <p:spPr>
          <a:xfrm>
            <a:off x="10899553" y="5387326"/>
            <a:ext cx="768163" cy="682811"/>
          </a:xfrm>
          <a:prstGeom prst="rect">
            <a:avLst/>
          </a:prstGeom>
        </p:spPr>
      </p:pic>
    </p:spTree>
    <p:extLst>
      <p:ext uri="{BB962C8B-B14F-4D97-AF65-F5344CB8AC3E}">
        <p14:creationId xmlns:p14="http://schemas.microsoft.com/office/powerpoint/2010/main" val="2057659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4833"/>
            <a:ext cx="10515600" cy="4641360"/>
          </a:xfrm>
        </p:spPr>
        <p:txBody>
          <a:bodyPr>
            <a:noAutofit/>
          </a:bodyPr>
          <a:lstStyle/>
          <a:p>
            <a:pPr>
              <a:lnSpc>
                <a:spcPct val="100000"/>
              </a:lnSpc>
            </a:pPr>
            <a:r>
              <a:rPr lang="en-US" sz="8000" dirty="0">
                <a:latin typeface="Berlin Sans FB Demi" panose="020E0802020502020306" pitchFamily="34" charset="0"/>
              </a:rPr>
              <a:t>OSTP </a:t>
            </a:r>
            <a:br>
              <a:rPr lang="en-US" sz="8000" dirty="0">
                <a:latin typeface="Berlin Sans FB Demi" panose="020E0802020502020306" pitchFamily="34" charset="0"/>
              </a:rPr>
            </a:br>
            <a:r>
              <a:rPr lang="en-US" sz="8000" dirty="0">
                <a:latin typeface="Berlin Sans FB Demi" panose="020E0802020502020306" pitchFamily="34" charset="0"/>
              </a:rPr>
              <a:t>ENRICHMENT </a:t>
            </a:r>
            <a:br>
              <a:rPr lang="en-US" sz="8000" dirty="0">
                <a:latin typeface="Berlin Sans FB Demi" panose="020E0802020502020306" pitchFamily="34" charset="0"/>
              </a:rPr>
            </a:br>
            <a:r>
              <a:rPr lang="en-US" sz="8000" dirty="0">
                <a:latin typeface="Berlin Sans FB Demi" panose="020E0802020502020306" pitchFamily="34" charset="0"/>
              </a:rPr>
              <a:t>HOUR SCHEDULE</a:t>
            </a:r>
          </a:p>
        </p:txBody>
      </p:sp>
    </p:spTree>
    <p:extLst>
      <p:ext uri="{BB962C8B-B14F-4D97-AF65-F5344CB8AC3E}">
        <p14:creationId xmlns:p14="http://schemas.microsoft.com/office/powerpoint/2010/main" val="866716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D183D7-824D-7AA9-E6BA-AD862140A058}"/>
              </a:ext>
            </a:extLst>
          </p:cNvPr>
          <p:cNvPicPr>
            <a:picLocks noChangeAspect="1"/>
          </p:cNvPicPr>
          <p:nvPr/>
        </p:nvPicPr>
        <p:blipFill>
          <a:blip r:embed="rId2"/>
          <a:stretch>
            <a:fillRect/>
          </a:stretch>
        </p:blipFill>
        <p:spPr>
          <a:xfrm>
            <a:off x="1399548" y="1488555"/>
            <a:ext cx="3871355" cy="3880890"/>
          </a:xfrm>
          <a:prstGeom prst="rect">
            <a:avLst/>
          </a:prstGeom>
        </p:spPr>
      </p:pic>
      <p:sp>
        <p:nvSpPr>
          <p:cNvPr id="5" name="TextBox 4">
            <a:extLst>
              <a:ext uri="{FF2B5EF4-FFF2-40B4-BE49-F238E27FC236}">
                <a16:creationId xmlns:a16="http://schemas.microsoft.com/office/drawing/2014/main" id="{D48E48A4-03FE-CEC5-E599-C5DD8B605FF1}"/>
              </a:ext>
            </a:extLst>
          </p:cNvPr>
          <p:cNvSpPr txBox="1"/>
          <p:nvPr/>
        </p:nvSpPr>
        <p:spPr>
          <a:xfrm>
            <a:off x="1958137" y="448038"/>
            <a:ext cx="6094602" cy="1631216"/>
          </a:xfrm>
          <a:prstGeom prst="rect">
            <a:avLst/>
          </a:prstGeom>
          <a:noFill/>
        </p:spPr>
        <p:txBody>
          <a:bodyPr wrap="square">
            <a:spAutoFit/>
          </a:bodyPr>
          <a:lstStyle/>
          <a:p>
            <a:r>
              <a:rPr lang="en-US" sz="2000" b="1" dirty="0">
                <a:solidFill>
                  <a:schemeClr val="accent1">
                    <a:lumMod val="75000"/>
                  </a:schemeClr>
                </a:solidFill>
              </a:rPr>
              <a:t>The Enrichment Hour for the OSTP afterschool Program will follow a 20/20/20 model like Academic Power Hour. ​</a:t>
            </a:r>
          </a:p>
          <a:p>
            <a:endParaRPr lang="en-US" sz="2000" b="1" dirty="0">
              <a:solidFill>
                <a:schemeClr val="accent1">
                  <a:lumMod val="75000"/>
                </a:schemeClr>
              </a:solidFill>
            </a:endParaRPr>
          </a:p>
          <a:p>
            <a:pPr marL="285750" indent="-285750">
              <a:buFont typeface="Arial" panose="020B0604020202020204" pitchFamily="34" charset="0"/>
              <a:buChar char="•"/>
            </a:pPr>
            <a:endParaRPr lang="en-US" sz="2000" b="1" dirty="0">
              <a:solidFill>
                <a:schemeClr val="accent1">
                  <a:lumMod val="75000"/>
                </a:schemeClr>
              </a:solidFill>
            </a:endParaRPr>
          </a:p>
        </p:txBody>
      </p:sp>
      <p:pic>
        <p:nvPicPr>
          <p:cNvPr id="7" name="Picture 6">
            <a:extLst>
              <a:ext uri="{FF2B5EF4-FFF2-40B4-BE49-F238E27FC236}">
                <a16:creationId xmlns:a16="http://schemas.microsoft.com/office/drawing/2014/main" id="{AED77E63-4760-2D35-E412-D1DAC5C8CF74}"/>
              </a:ext>
            </a:extLst>
          </p:cNvPr>
          <p:cNvPicPr>
            <a:picLocks noChangeAspect="1"/>
          </p:cNvPicPr>
          <p:nvPr/>
        </p:nvPicPr>
        <p:blipFill>
          <a:blip r:embed="rId3"/>
          <a:stretch>
            <a:fillRect/>
          </a:stretch>
        </p:blipFill>
        <p:spPr>
          <a:xfrm>
            <a:off x="10299999" y="4259827"/>
            <a:ext cx="1277690" cy="1277690"/>
          </a:xfrm>
          <a:prstGeom prst="rect">
            <a:avLst/>
          </a:prstGeom>
        </p:spPr>
      </p:pic>
      <p:pic>
        <p:nvPicPr>
          <p:cNvPr id="8" name="Picture 7">
            <a:extLst>
              <a:ext uri="{FF2B5EF4-FFF2-40B4-BE49-F238E27FC236}">
                <a16:creationId xmlns:a16="http://schemas.microsoft.com/office/drawing/2014/main" id="{9ADAE3CE-A15F-99C7-1DC5-59E9EDF07488}"/>
              </a:ext>
            </a:extLst>
          </p:cNvPr>
          <p:cNvPicPr>
            <a:picLocks noChangeAspect="1"/>
          </p:cNvPicPr>
          <p:nvPr/>
        </p:nvPicPr>
        <p:blipFill>
          <a:blip r:embed="rId4"/>
          <a:stretch>
            <a:fillRect/>
          </a:stretch>
        </p:blipFill>
        <p:spPr>
          <a:xfrm>
            <a:off x="5447200" y="1655659"/>
            <a:ext cx="4531868" cy="4531868"/>
          </a:xfrm>
          <a:prstGeom prst="rect">
            <a:avLst/>
          </a:prstGeom>
        </p:spPr>
      </p:pic>
      <p:pic>
        <p:nvPicPr>
          <p:cNvPr id="9" name="Picture 8">
            <a:extLst>
              <a:ext uri="{FF2B5EF4-FFF2-40B4-BE49-F238E27FC236}">
                <a16:creationId xmlns:a16="http://schemas.microsoft.com/office/drawing/2014/main" id="{AE0135DF-B4DA-A243-AC91-E2AD6DC62A5D}"/>
              </a:ext>
            </a:extLst>
          </p:cNvPr>
          <p:cNvPicPr>
            <a:picLocks noChangeAspect="1"/>
          </p:cNvPicPr>
          <p:nvPr/>
        </p:nvPicPr>
        <p:blipFill>
          <a:blip r:embed="rId5"/>
          <a:stretch>
            <a:fillRect/>
          </a:stretch>
        </p:blipFill>
        <p:spPr>
          <a:xfrm>
            <a:off x="11106772" y="365127"/>
            <a:ext cx="768163" cy="682811"/>
          </a:xfrm>
          <a:prstGeom prst="rect">
            <a:avLst/>
          </a:prstGeom>
        </p:spPr>
      </p:pic>
      <p:pic>
        <p:nvPicPr>
          <p:cNvPr id="10" name="Picture 9">
            <a:extLst>
              <a:ext uri="{FF2B5EF4-FFF2-40B4-BE49-F238E27FC236}">
                <a16:creationId xmlns:a16="http://schemas.microsoft.com/office/drawing/2014/main" id="{5E5E2DB7-BC97-635E-E9AF-CF9E380D9466}"/>
              </a:ext>
            </a:extLst>
          </p:cNvPr>
          <p:cNvPicPr>
            <a:picLocks noChangeAspect="1"/>
          </p:cNvPicPr>
          <p:nvPr/>
        </p:nvPicPr>
        <p:blipFill>
          <a:blip r:embed="rId5"/>
          <a:stretch>
            <a:fillRect/>
          </a:stretch>
        </p:blipFill>
        <p:spPr>
          <a:xfrm>
            <a:off x="10388516" y="1094328"/>
            <a:ext cx="768163" cy="682811"/>
          </a:xfrm>
          <a:prstGeom prst="rect">
            <a:avLst/>
          </a:prstGeom>
        </p:spPr>
      </p:pic>
      <p:pic>
        <p:nvPicPr>
          <p:cNvPr id="11" name="Picture 10">
            <a:extLst>
              <a:ext uri="{FF2B5EF4-FFF2-40B4-BE49-F238E27FC236}">
                <a16:creationId xmlns:a16="http://schemas.microsoft.com/office/drawing/2014/main" id="{EB56EDA2-3D9A-D164-E78A-EB74DA628F04}"/>
              </a:ext>
            </a:extLst>
          </p:cNvPr>
          <p:cNvPicPr>
            <a:picLocks noChangeAspect="1"/>
          </p:cNvPicPr>
          <p:nvPr/>
        </p:nvPicPr>
        <p:blipFill>
          <a:blip r:embed="rId5"/>
          <a:stretch>
            <a:fillRect/>
          </a:stretch>
        </p:blipFill>
        <p:spPr>
          <a:xfrm>
            <a:off x="770187" y="1784231"/>
            <a:ext cx="503756" cy="447783"/>
          </a:xfrm>
          <a:prstGeom prst="rect">
            <a:avLst/>
          </a:prstGeom>
        </p:spPr>
      </p:pic>
      <p:pic>
        <p:nvPicPr>
          <p:cNvPr id="12" name="Picture 11">
            <a:extLst>
              <a:ext uri="{FF2B5EF4-FFF2-40B4-BE49-F238E27FC236}">
                <a16:creationId xmlns:a16="http://schemas.microsoft.com/office/drawing/2014/main" id="{C103F6C7-DF97-06B8-2494-6AF6866A8C24}"/>
              </a:ext>
            </a:extLst>
          </p:cNvPr>
          <p:cNvPicPr>
            <a:picLocks noChangeAspect="1"/>
          </p:cNvPicPr>
          <p:nvPr/>
        </p:nvPicPr>
        <p:blipFill>
          <a:blip r:embed="rId5"/>
          <a:stretch>
            <a:fillRect/>
          </a:stretch>
        </p:blipFill>
        <p:spPr>
          <a:xfrm>
            <a:off x="317065" y="706533"/>
            <a:ext cx="768163" cy="682811"/>
          </a:xfrm>
          <a:prstGeom prst="rect">
            <a:avLst/>
          </a:prstGeom>
        </p:spPr>
      </p:pic>
      <p:sp>
        <p:nvSpPr>
          <p:cNvPr id="13" name="TextBox 12">
            <a:extLst>
              <a:ext uri="{FF2B5EF4-FFF2-40B4-BE49-F238E27FC236}">
                <a16:creationId xmlns:a16="http://schemas.microsoft.com/office/drawing/2014/main" id="{18314D79-079B-CEC8-C44F-A722DDB705D6}"/>
              </a:ext>
            </a:extLst>
          </p:cNvPr>
          <p:cNvSpPr txBox="1"/>
          <p:nvPr/>
        </p:nvSpPr>
        <p:spPr>
          <a:xfrm>
            <a:off x="1794941" y="2555102"/>
            <a:ext cx="3322003" cy="1477328"/>
          </a:xfrm>
          <a:prstGeom prst="rect">
            <a:avLst/>
          </a:prstGeom>
          <a:noFill/>
        </p:spPr>
        <p:txBody>
          <a:bodyPr wrap="square" rtlCol="0">
            <a:spAutoFit/>
          </a:bodyPr>
          <a:lstStyle/>
          <a:p>
            <a:r>
              <a:rPr lang="en-US" b="1" dirty="0">
                <a:solidFill>
                  <a:schemeClr val="accent5"/>
                </a:solidFill>
              </a:rPr>
              <a:t>Daily Schedule for most sites:​​</a:t>
            </a:r>
          </a:p>
          <a:p>
            <a:endParaRPr lang="en-US" b="1" dirty="0">
              <a:solidFill>
                <a:schemeClr val="accent5"/>
              </a:solidFill>
            </a:endParaRPr>
          </a:p>
          <a:p>
            <a:r>
              <a:rPr lang="en-US" b="1" dirty="0">
                <a:solidFill>
                  <a:schemeClr val="accent5"/>
                </a:solidFill>
              </a:rPr>
              <a:t>3:30-4:30 Academic Power Hour​​</a:t>
            </a:r>
          </a:p>
          <a:p>
            <a:r>
              <a:rPr lang="en-US" b="1" dirty="0">
                <a:solidFill>
                  <a:schemeClr val="accent5"/>
                </a:solidFill>
              </a:rPr>
              <a:t>4:30-5:00 Supper​​</a:t>
            </a:r>
          </a:p>
          <a:p>
            <a:r>
              <a:rPr lang="en-US" b="1" dirty="0">
                <a:solidFill>
                  <a:schemeClr val="accent5"/>
                </a:solidFill>
              </a:rPr>
              <a:t>5:00-6:00 Enrichment Hour​​</a:t>
            </a:r>
          </a:p>
        </p:txBody>
      </p:sp>
      <p:sp>
        <p:nvSpPr>
          <p:cNvPr id="14" name="TextBox 13">
            <a:extLst>
              <a:ext uri="{FF2B5EF4-FFF2-40B4-BE49-F238E27FC236}">
                <a16:creationId xmlns:a16="http://schemas.microsoft.com/office/drawing/2014/main" id="{785F36B6-143F-D72B-394B-ADFE0CA43867}"/>
              </a:ext>
            </a:extLst>
          </p:cNvPr>
          <p:cNvSpPr txBox="1"/>
          <p:nvPr/>
        </p:nvSpPr>
        <p:spPr>
          <a:xfrm>
            <a:off x="5396508" y="2864581"/>
            <a:ext cx="4903491" cy="1477328"/>
          </a:xfrm>
          <a:prstGeom prst="rect">
            <a:avLst/>
          </a:prstGeom>
          <a:noFill/>
        </p:spPr>
        <p:txBody>
          <a:bodyPr wrap="square" rtlCol="0">
            <a:spAutoFit/>
          </a:bodyPr>
          <a:lstStyle/>
          <a:p>
            <a:pPr algn="ctr"/>
            <a:r>
              <a:rPr lang="en-US" b="1" dirty="0">
                <a:solidFill>
                  <a:schemeClr val="accent5"/>
                </a:solidFill>
              </a:rPr>
              <a:t>Enrichment Hour Schedule​​</a:t>
            </a:r>
          </a:p>
          <a:p>
            <a:pPr algn="ctr"/>
            <a:endParaRPr lang="en-US" b="1" dirty="0">
              <a:solidFill>
                <a:schemeClr val="accent5"/>
              </a:solidFill>
            </a:endParaRPr>
          </a:p>
          <a:p>
            <a:pPr algn="ctr"/>
            <a:r>
              <a:rPr lang="en-US" b="1" dirty="0">
                <a:solidFill>
                  <a:schemeClr val="accent5"/>
                </a:solidFill>
              </a:rPr>
              <a:t>20 minutes: Afternoon Meeting ​​</a:t>
            </a:r>
          </a:p>
          <a:p>
            <a:pPr algn="ctr"/>
            <a:r>
              <a:rPr lang="en-US" b="1" dirty="0">
                <a:solidFill>
                  <a:schemeClr val="accent5"/>
                </a:solidFill>
              </a:rPr>
              <a:t>20 minutes: Enrichment Curriculum Activity</a:t>
            </a:r>
          </a:p>
          <a:p>
            <a:pPr algn="ctr"/>
            <a:r>
              <a:rPr lang="en-US" b="1" dirty="0">
                <a:solidFill>
                  <a:schemeClr val="accent5"/>
                </a:solidFill>
              </a:rPr>
              <a:t>20 minutes: Physical Fitness activity</a:t>
            </a:r>
          </a:p>
        </p:txBody>
      </p:sp>
    </p:spTree>
    <p:extLst>
      <p:ext uri="{BB962C8B-B14F-4D97-AF65-F5344CB8AC3E}">
        <p14:creationId xmlns:p14="http://schemas.microsoft.com/office/powerpoint/2010/main" val="95614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B28EE-C090-08A3-04CB-6F945589F673}"/>
              </a:ext>
            </a:extLst>
          </p:cNvPr>
          <p:cNvSpPr>
            <a:spLocks noGrp="1"/>
          </p:cNvSpPr>
          <p:nvPr>
            <p:ph type="title"/>
          </p:nvPr>
        </p:nvSpPr>
        <p:spPr/>
        <p:txBody>
          <a:bodyPr/>
          <a:lstStyle/>
          <a:p>
            <a:r>
              <a:rPr lang="en-US" dirty="0">
                <a:latin typeface="Berlin Sans FB Demi" panose="020E0802020502020306" pitchFamily="34" charset="0"/>
              </a:rPr>
              <a:t>AFTERNOON MEETING</a:t>
            </a:r>
          </a:p>
        </p:txBody>
      </p:sp>
    </p:spTree>
    <p:extLst>
      <p:ext uri="{BB962C8B-B14F-4D97-AF65-F5344CB8AC3E}">
        <p14:creationId xmlns:p14="http://schemas.microsoft.com/office/powerpoint/2010/main" val="1175961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A652C4-4DDA-48D9-526B-A104FF5C99DB}"/>
              </a:ext>
            </a:extLst>
          </p:cNvPr>
          <p:cNvSpPr txBox="1"/>
          <p:nvPr/>
        </p:nvSpPr>
        <p:spPr>
          <a:xfrm>
            <a:off x="7484519" y="2888283"/>
            <a:ext cx="5857592" cy="1015663"/>
          </a:xfrm>
          <a:prstGeom prst="rect">
            <a:avLst/>
          </a:prstGeom>
          <a:noFill/>
        </p:spPr>
        <p:txBody>
          <a:bodyPr wrap="square" rtlCol="0">
            <a:spAutoFit/>
          </a:bodyPr>
          <a:lstStyle/>
          <a:p>
            <a:endParaRPr lang="en-US" sz="2000" b="1" dirty="0">
              <a:solidFill>
                <a:schemeClr val="accent1">
                  <a:lumMod val="75000"/>
                </a:schemeClr>
              </a:solidFill>
            </a:endParaRPr>
          </a:p>
          <a:p>
            <a:pPr marL="342900" indent="-342900">
              <a:buFont typeface="Arial" panose="020B0604020202020204" pitchFamily="34" charset="0"/>
              <a:buChar char="•"/>
            </a:pPr>
            <a:endParaRPr lang="en-US" sz="2000" b="1" dirty="0">
              <a:solidFill>
                <a:schemeClr val="accent1">
                  <a:lumMod val="75000"/>
                </a:schemeClr>
              </a:solidFill>
            </a:endParaRPr>
          </a:p>
          <a:p>
            <a:pPr marL="342900" indent="-342900">
              <a:buFont typeface="Arial" panose="020B0604020202020204" pitchFamily="34" charset="0"/>
              <a:buChar char="•"/>
            </a:pPr>
            <a:endParaRPr lang="en-US" sz="2000" b="1" dirty="0">
              <a:solidFill>
                <a:schemeClr val="accent1">
                  <a:lumMod val="75000"/>
                </a:schemeClr>
              </a:solidFill>
            </a:endParaRPr>
          </a:p>
        </p:txBody>
      </p:sp>
      <p:pic>
        <p:nvPicPr>
          <p:cNvPr id="3" name="Picture 2">
            <a:extLst>
              <a:ext uri="{FF2B5EF4-FFF2-40B4-BE49-F238E27FC236}">
                <a16:creationId xmlns:a16="http://schemas.microsoft.com/office/drawing/2014/main" id="{6FEDA23B-D8A3-69BF-6EB6-62AEB9897D26}"/>
              </a:ext>
            </a:extLst>
          </p:cNvPr>
          <p:cNvPicPr>
            <a:picLocks noChangeAspect="1"/>
          </p:cNvPicPr>
          <p:nvPr/>
        </p:nvPicPr>
        <p:blipFill>
          <a:blip r:embed="rId2"/>
          <a:stretch>
            <a:fillRect/>
          </a:stretch>
        </p:blipFill>
        <p:spPr>
          <a:xfrm>
            <a:off x="290748" y="260872"/>
            <a:ext cx="4413821" cy="4424692"/>
          </a:xfrm>
          <a:prstGeom prst="rect">
            <a:avLst/>
          </a:prstGeom>
        </p:spPr>
      </p:pic>
      <p:pic>
        <p:nvPicPr>
          <p:cNvPr id="4" name="Picture 3">
            <a:extLst>
              <a:ext uri="{FF2B5EF4-FFF2-40B4-BE49-F238E27FC236}">
                <a16:creationId xmlns:a16="http://schemas.microsoft.com/office/drawing/2014/main" id="{1F8E177E-CC1E-903C-EDBC-682C4756CE07}"/>
              </a:ext>
            </a:extLst>
          </p:cNvPr>
          <p:cNvPicPr>
            <a:picLocks noChangeAspect="1"/>
          </p:cNvPicPr>
          <p:nvPr/>
        </p:nvPicPr>
        <p:blipFill>
          <a:blip r:embed="rId3"/>
          <a:stretch>
            <a:fillRect/>
          </a:stretch>
        </p:blipFill>
        <p:spPr>
          <a:xfrm>
            <a:off x="4460388" y="2898470"/>
            <a:ext cx="3132875" cy="3132875"/>
          </a:xfrm>
          <a:prstGeom prst="rect">
            <a:avLst/>
          </a:prstGeom>
        </p:spPr>
      </p:pic>
      <p:pic>
        <p:nvPicPr>
          <p:cNvPr id="5" name="Picture 4">
            <a:extLst>
              <a:ext uri="{FF2B5EF4-FFF2-40B4-BE49-F238E27FC236}">
                <a16:creationId xmlns:a16="http://schemas.microsoft.com/office/drawing/2014/main" id="{D3F4F8F0-425F-6114-F971-C76D4C1A3305}"/>
              </a:ext>
            </a:extLst>
          </p:cNvPr>
          <p:cNvPicPr>
            <a:picLocks noChangeAspect="1"/>
          </p:cNvPicPr>
          <p:nvPr/>
        </p:nvPicPr>
        <p:blipFill>
          <a:blip r:embed="rId4"/>
          <a:stretch>
            <a:fillRect/>
          </a:stretch>
        </p:blipFill>
        <p:spPr>
          <a:xfrm>
            <a:off x="7718631" y="1674483"/>
            <a:ext cx="3782037" cy="3782037"/>
          </a:xfrm>
          <a:prstGeom prst="rect">
            <a:avLst/>
          </a:prstGeom>
        </p:spPr>
      </p:pic>
      <p:pic>
        <p:nvPicPr>
          <p:cNvPr id="6" name="Picture 5">
            <a:extLst>
              <a:ext uri="{FF2B5EF4-FFF2-40B4-BE49-F238E27FC236}">
                <a16:creationId xmlns:a16="http://schemas.microsoft.com/office/drawing/2014/main" id="{D48DB97A-B846-1503-CE58-20A045E7665F}"/>
              </a:ext>
            </a:extLst>
          </p:cNvPr>
          <p:cNvPicPr>
            <a:picLocks noChangeAspect="1"/>
          </p:cNvPicPr>
          <p:nvPr/>
        </p:nvPicPr>
        <p:blipFill>
          <a:blip r:embed="rId5"/>
          <a:stretch>
            <a:fillRect/>
          </a:stretch>
        </p:blipFill>
        <p:spPr>
          <a:xfrm>
            <a:off x="10029233" y="730606"/>
            <a:ext cx="768163" cy="682811"/>
          </a:xfrm>
          <a:prstGeom prst="rect">
            <a:avLst/>
          </a:prstGeom>
        </p:spPr>
      </p:pic>
      <p:pic>
        <p:nvPicPr>
          <p:cNvPr id="7" name="Picture 6">
            <a:extLst>
              <a:ext uri="{FF2B5EF4-FFF2-40B4-BE49-F238E27FC236}">
                <a16:creationId xmlns:a16="http://schemas.microsoft.com/office/drawing/2014/main" id="{47B13D67-FE45-2BD0-923E-C3D088ED9492}"/>
              </a:ext>
            </a:extLst>
          </p:cNvPr>
          <p:cNvPicPr>
            <a:picLocks noChangeAspect="1"/>
          </p:cNvPicPr>
          <p:nvPr/>
        </p:nvPicPr>
        <p:blipFill>
          <a:blip r:embed="rId5"/>
          <a:stretch>
            <a:fillRect/>
          </a:stretch>
        </p:blipFill>
        <p:spPr>
          <a:xfrm>
            <a:off x="10919316" y="355122"/>
            <a:ext cx="768163" cy="682811"/>
          </a:xfrm>
          <a:prstGeom prst="rect">
            <a:avLst/>
          </a:prstGeom>
        </p:spPr>
      </p:pic>
      <p:sp>
        <p:nvSpPr>
          <p:cNvPr id="8" name="TextBox 7">
            <a:extLst>
              <a:ext uri="{FF2B5EF4-FFF2-40B4-BE49-F238E27FC236}">
                <a16:creationId xmlns:a16="http://schemas.microsoft.com/office/drawing/2014/main" id="{E8EDD61C-274B-AE18-1DDD-62ABD6F067BE}"/>
              </a:ext>
            </a:extLst>
          </p:cNvPr>
          <p:cNvSpPr txBox="1"/>
          <p:nvPr/>
        </p:nvSpPr>
        <p:spPr>
          <a:xfrm>
            <a:off x="4771588" y="3513913"/>
            <a:ext cx="2645911" cy="2031325"/>
          </a:xfrm>
          <a:prstGeom prst="rect">
            <a:avLst/>
          </a:prstGeom>
          <a:noFill/>
        </p:spPr>
        <p:txBody>
          <a:bodyPr wrap="square" rtlCol="0">
            <a:spAutoFit/>
          </a:bodyPr>
          <a:lstStyle/>
          <a:p>
            <a:pPr algn="ctr"/>
            <a:r>
              <a:rPr lang="en-US" b="1" dirty="0">
                <a:solidFill>
                  <a:schemeClr val="accent5"/>
                </a:solidFill>
              </a:rPr>
              <a:t>The afternoon meeting will be an opportunity for students to transition from ​the Academic Power Hour into the Social Emotional Learning activities.</a:t>
            </a:r>
          </a:p>
        </p:txBody>
      </p:sp>
      <p:sp>
        <p:nvSpPr>
          <p:cNvPr id="10" name="TextBox 9">
            <a:extLst>
              <a:ext uri="{FF2B5EF4-FFF2-40B4-BE49-F238E27FC236}">
                <a16:creationId xmlns:a16="http://schemas.microsoft.com/office/drawing/2014/main" id="{69EE7708-3124-7713-142E-6809DE2D644A}"/>
              </a:ext>
            </a:extLst>
          </p:cNvPr>
          <p:cNvSpPr txBox="1"/>
          <p:nvPr/>
        </p:nvSpPr>
        <p:spPr>
          <a:xfrm>
            <a:off x="605694" y="1205589"/>
            <a:ext cx="3814618" cy="2308324"/>
          </a:xfrm>
          <a:prstGeom prst="rect">
            <a:avLst/>
          </a:prstGeom>
          <a:noFill/>
        </p:spPr>
        <p:txBody>
          <a:bodyPr wrap="square" rtlCol="0">
            <a:spAutoFit/>
          </a:bodyPr>
          <a:lstStyle/>
          <a:p>
            <a:pPr algn="ctr"/>
            <a:r>
              <a:rPr lang="en-US" b="1" dirty="0">
                <a:solidFill>
                  <a:schemeClr val="accent5"/>
                </a:solidFill>
              </a:rPr>
              <a:t>The afternoon meeting can be facilitated using the “Today Counts!” Flip books which contains short character development discussions.​  Another idea is to have a question of the day related to the​ monthly theme.  The facilitator can pick the question or a student.</a:t>
            </a:r>
          </a:p>
        </p:txBody>
      </p:sp>
      <p:sp>
        <p:nvSpPr>
          <p:cNvPr id="11" name="TextBox 10">
            <a:extLst>
              <a:ext uri="{FF2B5EF4-FFF2-40B4-BE49-F238E27FC236}">
                <a16:creationId xmlns:a16="http://schemas.microsoft.com/office/drawing/2014/main" id="{1C5D7BEE-5F81-BCF4-25B0-5F7991F1B132}"/>
              </a:ext>
            </a:extLst>
          </p:cNvPr>
          <p:cNvSpPr txBox="1"/>
          <p:nvPr/>
        </p:nvSpPr>
        <p:spPr>
          <a:xfrm>
            <a:off x="7985000" y="2654239"/>
            <a:ext cx="3249297" cy="2031325"/>
          </a:xfrm>
          <a:prstGeom prst="rect">
            <a:avLst/>
          </a:prstGeom>
          <a:noFill/>
        </p:spPr>
        <p:txBody>
          <a:bodyPr wrap="square" rtlCol="0">
            <a:spAutoFit/>
          </a:bodyPr>
          <a:lstStyle/>
          <a:p>
            <a:pPr algn="ctr"/>
            <a:r>
              <a:rPr lang="en-US" b="1" dirty="0">
                <a:solidFill>
                  <a:schemeClr val="accent5"/>
                </a:solidFill>
              </a:rPr>
              <a:t>The class can sit in a circle or other preferred method and start with an icebreaker or other mindfulness activity for students to reflect on their day, the students can discussion the question of the day.</a:t>
            </a:r>
          </a:p>
        </p:txBody>
      </p:sp>
      <p:pic>
        <p:nvPicPr>
          <p:cNvPr id="12" name="Picture 11">
            <a:extLst>
              <a:ext uri="{FF2B5EF4-FFF2-40B4-BE49-F238E27FC236}">
                <a16:creationId xmlns:a16="http://schemas.microsoft.com/office/drawing/2014/main" id="{3D260A04-CCD8-348C-BEC0-313643F93FF0}"/>
              </a:ext>
            </a:extLst>
          </p:cNvPr>
          <p:cNvPicPr>
            <a:picLocks noChangeAspect="1"/>
          </p:cNvPicPr>
          <p:nvPr/>
        </p:nvPicPr>
        <p:blipFill>
          <a:blip r:embed="rId6"/>
          <a:stretch>
            <a:fillRect/>
          </a:stretch>
        </p:blipFill>
        <p:spPr>
          <a:xfrm>
            <a:off x="290748" y="4763969"/>
            <a:ext cx="542591" cy="481626"/>
          </a:xfrm>
          <a:prstGeom prst="rect">
            <a:avLst/>
          </a:prstGeom>
        </p:spPr>
      </p:pic>
      <p:pic>
        <p:nvPicPr>
          <p:cNvPr id="13" name="Picture 12">
            <a:extLst>
              <a:ext uri="{FF2B5EF4-FFF2-40B4-BE49-F238E27FC236}">
                <a16:creationId xmlns:a16="http://schemas.microsoft.com/office/drawing/2014/main" id="{2BBE694E-C924-7DEA-D589-29B51A4FA6DC}"/>
              </a:ext>
            </a:extLst>
          </p:cNvPr>
          <p:cNvPicPr>
            <a:picLocks noChangeAspect="1"/>
          </p:cNvPicPr>
          <p:nvPr/>
        </p:nvPicPr>
        <p:blipFill>
          <a:blip r:embed="rId5"/>
          <a:stretch>
            <a:fillRect/>
          </a:stretch>
        </p:blipFill>
        <p:spPr>
          <a:xfrm>
            <a:off x="833339" y="5388057"/>
            <a:ext cx="768163" cy="682811"/>
          </a:xfrm>
          <a:prstGeom prst="rect">
            <a:avLst/>
          </a:prstGeom>
        </p:spPr>
      </p:pic>
    </p:spTree>
    <p:extLst>
      <p:ext uri="{BB962C8B-B14F-4D97-AF65-F5344CB8AC3E}">
        <p14:creationId xmlns:p14="http://schemas.microsoft.com/office/powerpoint/2010/main" val="1262714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4BF957-93A8-C0E6-6FF2-9AEF3E9E90AA}"/>
              </a:ext>
            </a:extLst>
          </p:cNvPr>
          <p:cNvSpPr txBox="1"/>
          <p:nvPr/>
        </p:nvSpPr>
        <p:spPr>
          <a:xfrm>
            <a:off x="1116593" y="2080930"/>
            <a:ext cx="7295896" cy="3416320"/>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chemeClr val="accent1">
                    <a:lumMod val="75000"/>
                  </a:schemeClr>
                </a:solidFill>
              </a:rPr>
              <a:t>1 minute: Transition into seating</a:t>
            </a:r>
          </a:p>
          <a:p>
            <a:pPr marL="342900" indent="-342900">
              <a:buFont typeface="Arial" panose="020B0604020202020204" pitchFamily="34" charset="0"/>
              <a:buChar char="•"/>
            </a:pPr>
            <a:r>
              <a:rPr lang="en-US" sz="2000" b="1" dirty="0">
                <a:solidFill>
                  <a:schemeClr val="accent1">
                    <a:lumMod val="75000"/>
                  </a:schemeClr>
                </a:solidFill>
              </a:rPr>
              <a:t>1 minute: Whole group greeting​​</a:t>
            </a:r>
          </a:p>
          <a:p>
            <a:pPr marL="342900" indent="-342900">
              <a:buFont typeface="Arial" panose="020B0604020202020204" pitchFamily="34" charset="0"/>
              <a:buChar char="•"/>
            </a:pPr>
            <a:r>
              <a:rPr lang="en-US" sz="2000" b="1" dirty="0">
                <a:solidFill>
                  <a:schemeClr val="accent1">
                    <a:lumMod val="75000"/>
                  </a:schemeClr>
                </a:solidFill>
              </a:rPr>
              <a:t>1 minutes: Group and individual expectations for the day​​</a:t>
            </a:r>
          </a:p>
          <a:p>
            <a:pPr marL="342900" indent="-342900">
              <a:buFont typeface="Arial" panose="020B0604020202020204" pitchFamily="34" charset="0"/>
              <a:buChar char="•"/>
            </a:pPr>
            <a:r>
              <a:rPr lang="en-US" sz="2000" b="1" dirty="0">
                <a:solidFill>
                  <a:schemeClr val="accent1">
                    <a:lumMod val="75000"/>
                  </a:schemeClr>
                </a:solidFill>
              </a:rPr>
              <a:t>2 minutes: Reflect on yesterday’s topic​</a:t>
            </a:r>
          </a:p>
          <a:p>
            <a:pPr marL="342900" indent="-342900">
              <a:buFont typeface="Arial" panose="020B0604020202020204" pitchFamily="34" charset="0"/>
              <a:buChar char="•"/>
            </a:pPr>
            <a:r>
              <a:rPr lang="en-US" sz="2000" b="1" dirty="0">
                <a:solidFill>
                  <a:schemeClr val="accent1">
                    <a:lumMod val="75000"/>
                  </a:schemeClr>
                </a:solidFill>
              </a:rPr>
              <a:t>2 minutes: Overview of today’s topic/plan​​</a:t>
            </a:r>
          </a:p>
          <a:p>
            <a:pPr marL="342900" indent="-342900">
              <a:buFont typeface="Arial" panose="020B0604020202020204" pitchFamily="34" charset="0"/>
              <a:buChar char="•"/>
            </a:pPr>
            <a:r>
              <a:rPr lang="en-US" sz="2000" b="1" dirty="0">
                <a:solidFill>
                  <a:schemeClr val="accent1">
                    <a:lumMod val="75000"/>
                  </a:schemeClr>
                </a:solidFill>
              </a:rPr>
              <a:t>2 minutes: Read Today Counts! discussion/question of the day</a:t>
            </a:r>
          </a:p>
          <a:p>
            <a:pPr marL="342900" indent="-342900">
              <a:buFont typeface="Arial" panose="020B0604020202020204" pitchFamily="34" charset="0"/>
              <a:buChar char="•"/>
            </a:pPr>
            <a:r>
              <a:rPr lang="en-US" sz="2000" b="1" dirty="0">
                <a:solidFill>
                  <a:schemeClr val="accent1">
                    <a:lumMod val="75000"/>
                  </a:schemeClr>
                </a:solidFill>
              </a:rPr>
              <a:t>3 minutes: Students share out answers to questions​​</a:t>
            </a:r>
          </a:p>
          <a:p>
            <a:pPr marL="342900" indent="-342900">
              <a:buFont typeface="Arial" panose="020B0604020202020204" pitchFamily="34" charset="0"/>
              <a:buChar char="•"/>
            </a:pPr>
            <a:r>
              <a:rPr lang="en-US" sz="2000" b="1" dirty="0">
                <a:solidFill>
                  <a:schemeClr val="accent1">
                    <a:lumMod val="75000"/>
                  </a:schemeClr>
                </a:solidFill>
              </a:rPr>
              <a:t>7 minutes mindfulness/team building game​​</a:t>
            </a:r>
          </a:p>
          <a:p>
            <a:pPr marL="342900" indent="-342900">
              <a:buFont typeface="Arial" panose="020B0604020202020204" pitchFamily="34" charset="0"/>
              <a:buChar char="•"/>
            </a:pPr>
            <a:r>
              <a:rPr lang="en-US" sz="2000" b="1" dirty="0">
                <a:solidFill>
                  <a:schemeClr val="accent1">
                    <a:lumMod val="75000"/>
                  </a:schemeClr>
                </a:solidFill>
              </a:rPr>
              <a:t>1 minute: Transition to learning space for enrichment lesson​​</a:t>
            </a:r>
          </a:p>
          <a:p>
            <a:endParaRPr lang="en-US" dirty="0"/>
          </a:p>
          <a:p>
            <a:r>
              <a:rPr lang="en-US" dirty="0"/>
              <a:t>​</a:t>
            </a:r>
          </a:p>
        </p:txBody>
      </p:sp>
      <p:pic>
        <p:nvPicPr>
          <p:cNvPr id="4" name="Picture 3">
            <a:extLst>
              <a:ext uri="{FF2B5EF4-FFF2-40B4-BE49-F238E27FC236}">
                <a16:creationId xmlns:a16="http://schemas.microsoft.com/office/drawing/2014/main" id="{EBADF1CC-B307-914B-3348-074ACD1A7D23}"/>
              </a:ext>
            </a:extLst>
          </p:cNvPr>
          <p:cNvPicPr>
            <a:picLocks noChangeAspect="1"/>
          </p:cNvPicPr>
          <p:nvPr/>
        </p:nvPicPr>
        <p:blipFill>
          <a:blip r:embed="rId2"/>
          <a:stretch>
            <a:fillRect/>
          </a:stretch>
        </p:blipFill>
        <p:spPr>
          <a:xfrm>
            <a:off x="9329932" y="323519"/>
            <a:ext cx="2475191" cy="2481287"/>
          </a:xfrm>
          <a:prstGeom prst="rect">
            <a:avLst/>
          </a:prstGeom>
        </p:spPr>
      </p:pic>
      <p:pic>
        <p:nvPicPr>
          <p:cNvPr id="5" name="Picture 4">
            <a:extLst>
              <a:ext uri="{FF2B5EF4-FFF2-40B4-BE49-F238E27FC236}">
                <a16:creationId xmlns:a16="http://schemas.microsoft.com/office/drawing/2014/main" id="{FA761052-0AEE-253E-AF3A-E99F8FFDA849}"/>
              </a:ext>
            </a:extLst>
          </p:cNvPr>
          <p:cNvPicPr>
            <a:picLocks noChangeAspect="1"/>
          </p:cNvPicPr>
          <p:nvPr/>
        </p:nvPicPr>
        <p:blipFill>
          <a:blip r:embed="rId3"/>
          <a:stretch>
            <a:fillRect/>
          </a:stretch>
        </p:blipFill>
        <p:spPr>
          <a:xfrm>
            <a:off x="9898479" y="3068654"/>
            <a:ext cx="938865" cy="938865"/>
          </a:xfrm>
          <a:prstGeom prst="rect">
            <a:avLst/>
          </a:prstGeom>
        </p:spPr>
      </p:pic>
      <p:pic>
        <p:nvPicPr>
          <p:cNvPr id="6" name="Picture 5">
            <a:extLst>
              <a:ext uri="{FF2B5EF4-FFF2-40B4-BE49-F238E27FC236}">
                <a16:creationId xmlns:a16="http://schemas.microsoft.com/office/drawing/2014/main" id="{C4EDBED8-9C6E-F721-1E6C-70BDDE87A4B5}"/>
              </a:ext>
            </a:extLst>
          </p:cNvPr>
          <p:cNvPicPr>
            <a:picLocks noChangeAspect="1"/>
          </p:cNvPicPr>
          <p:nvPr/>
        </p:nvPicPr>
        <p:blipFill>
          <a:blip r:embed="rId4"/>
          <a:stretch>
            <a:fillRect/>
          </a:stretch>
        </p:blipFill>
        <p:spPr>
          <a:xfrm>
            <a:off x="7969079" y="1810505"/>
            <a:ext cx="1518036" cy="1518036"/>
          </a:xfrm>
          <a:prstGeom prst="rect">
            <a:avLst/>
          </a:prstGeom>
        </p:spPr>
      </p:pic>
      <p:pic>
        <p:nvPicPr>
          <p:cNvPr id="7" name="Picture 6">
            <a:extLst>
              <a:ext uri="{FF2B5EF4-FFF2-40B4-BE49-F238E27FC236}">
                <a16:creationId xmlns:a16="http://schemas.microsoft.com/office/drawing/2014/main" id="{FB010443-DAAC-5EB9-9030-C8B6020DA2A5}"/>
              </a:ext>
            </a:extLst>
          </p:cNvPr>
          <p:cNvPicPr>
            <a:picLocks noChangeAspect="1"/>
          </p:cNvPicPr>
          <p:nvPr/>
        </p:nvPicPr>
        <p:blipFill>
          <a:blip r:embed="rId5"/>
          <a:stretch>
            <a:fillRect/>
          </a:stretch>
        </p:blipFill>
        <p:spPr>
          <a:xfrm>
            <a:off x="8346494" y="479257"/>
            <a:ext cx="768163" cy="682811"/>
          </a:xfrm>
          <a:prstGeom prst="rect">
            <a:avLst/>
          </a:prstGeom>
        </p:spPr>
      </p:pic>
      <p:pic>
        <p:nvPicPr>
          <p:cNvPr id="8" name="Picture 7">
            <a:extLst>
              <a:ext uri="{FF2B5EF4-FFF2-40B4-BE49-F238E27FC236}">
                <a16:creationId xmlns:a16="http://schemas.microsoft.com/office/drawing/2014/main" id="{54127857-FA63-A80B-5171-19CFBC61B97B}"/>
              </a:ext>
            </a:extLst>
          </p:cNvPr>
          <p:cNvPicPr>
            <a:picLocks noChangeAspect="1"/>
          </p:cNvPicPr>
          <p:nvPr/>
        </p:nvPicPr>
        <p:blipFill>
          <a:blip r:embed="rId5"/>
          <a:stretch>
            <a:fillRect/>
          </a:stretch>
        </p:blipFill>
        <p:spPr>
          <a:xfrm>
            <a:off x="9037599" y="3343231"/>
            <a:ext cx="768163" cy="682811"/>
          </a:xfrm>
          <a:prstGeom prst="rect">
            <a:avLst/>
          </a:prstGeom>
        </p:spPr>
      </p:pic>
      <p:pic>
        <p:nvPicPr>
          <p:cNvPr id="10" name="Picture 9">
            <a:extLst>
              <a:ext uri="{FF2B5EF4-FFF2-40B4-BE49-F238E27FC236}">
                <a16:creationId xmlns:a16="http://schemas.microsoft.com/office/drawing/2014/main" id="{54DA07F5-85DE-D8C6-2617-411964980927}"/>
              </a:ext>
            </a:extLst>
          </p:cNvPr>
          <p:cNvPicPr>
            <a:picLocks noChangeAspect="1"/>
          </p:cNvPicPr>
          <p:nvPr/>
        </p:nvPicPr>
        <p:blipFill>
          <a:blip r:embed="rId5"/>
          <a:stretch>
            <a:fillRect/>
          </a:stretch>
        </p:blipFill>
        <p:spPr>
          <a:xfrm>
            <a:off x="732511" y="5294013"/>
            <a:ext cx="768163" cy="682811"/>
          </a:xfrm>
          <a:prstGeom prst="rect">
            <a:avLst/>
          </a:prstGeom>
        </p:spPr>
      </p:pic>
      <p:pic>
        <p:nvPicPr>
          <p:cNvPr id="11" name="Picture 10">
            <a:extLst>
              <a:ext uri="{FF2B5EF4-FFF2-40B4-BE49-F238E27FC236}">
                <a16:creationId xmlns:a16="http://schemas.microsoft.com/office/drawing/2014/main" id="{003E34B7-0539-A278-F4B7-B4F6C7DEE644}"/>
              </a:ext>
            </a:extLst>
          </p:cNvPr>
          <p:cNvPicPr>
            <a:picLocks noChangeAspect="1"/>
          </p:cNvPicPr>
          <p:nvPr/>
        </p:nvPicPr>
        <p:blipFill>
          <a:blip r:embed="rId5"/>
          <a:stretch>
            <a:fillRect/>
          </a:stretch>
        </p:blipFill>
        <p:spPr>
          <a:xfrm>
            <a:off x="380055" y="4800455"/>
            <a:ext cx="544497" cy="483997"/>
          </a:xfrm>
          <a:prstGeom prst="rect">
            <a:avLst/>
          </a:prstGeom>
        </p:spPr>
      </p:pic>
      <p:sp>
        <p:nvSpPr>
          <p:cNvPr id="14" name="TextBox 13">
            <a:extLst>
              <a:ext uri="{FF2B5EF4-FFF2-40B4-BE49-F238E27FC236}">
                <a16:creationId xmlns:a16="http://schemas.microsoft.com/office/drawing/2014/main" id="{E09CFFAA-B1FD-FA53-EFDF-8B2548901968}"/>
              </a:ext>
            </a:extLst>
          </p:cNvPr>
          <p:cNvSpPr txBox="1"/>
          <p:nvPr/>
        </p:nvSpPr>
        <p:spPr>
          <a:xfrm>
            <a:off x="1169944" y="1162068"/>
            <a:ext cx="7479561" cy="584775"/>
          </a:xfrm>
          <a:prstGeom prst="rect">
            <a:avLst/>
          </a:prstGeom>
          <a:noFill/>
        </p:spPr>
        <p:txBody>
          <a:bodyPr wrap="square" rtlCol="0">
            <a:spAutoFit/>
          </a:bodyPr>
          <a:lstStyle/>
          <a:p>
            <a:r>
              <a:rPr lang="en-US" sz="3200" b="1" dirty="0">
                <a:solidFill>
                  <a:schemeClr val="accent1">
                    <a:lumMod val="75000"/>
                  </a:schemeClr>
                </a:solidFill>
              </a:rPr>
              <a:t>Afternoon Meeting Facilitation Example</a:t>
            </a:r>
          </a:p>
        </p:txBody>
      </p:sp>
    </p:spTree>
    <p:extLst>
      <p:ext uri="{BB962C8B-B14F-4D97-AF65-F5344CB8AC3E}">
        <p14:creationId xmlns:p14="http://schemas.microsoft.com/office/powerpoint/2010/main" val="2423487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B28EE-C090-08A3-04CB-6F945589F673}"/>
              </a:ext>
            </a:extLst>
          </p:cNvPr>
          <p:cNvSpPr>
            <a:spLocks noGrp="1"/>
          </p:cNvSpPr>
          <p:nvPr>
            <p:ph type="title"/>
          </p:nvPr>
        </p:nvSpPr>
        <p:spPr/>
        <p:txBody>
          <a:bodyPr/>
          <a:lstStyle/>
          <a:p>
            <a:r>
              <a:rPr lang="en-US" dirty="0">
                <a:latin typeface="Berlin Sans FB Demi" panose="020E0802020502020306" pitchFamily="34" charset="0"/>
              </a:rPr>
              <a:t>ENRICHMENT LESSON</a:t>
            </a:r>
          </a:p>
        </p:txBody>
      </p:sp>
    </p:spTree>
    <p:extLst>
      <p:ext uri="{BB962C8B-B14F-4D97-AF65-F5344CB8AC3E}">
        <p14:creationId xmlns:p14="http://schemas.microsoft.com/office/powerpoint/2010/main" val="3510350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DA7D5E-FD6D-FB67-1ADA-E1CAB537B985}"/>
              </a:ext>
            </a:extLst>
          </p:cNvPr>
          <p:cNvSpPr txBox="1"/>
          <p:nvPr/>
        </p:nvSpPr>
        <p:spPr>
          <a:xfrm>
            <a:off x="4043422" y="778100"/>
            <a:ext cx="6309018" cy="707886"/>
          </a:xfrm>
          <a:prstGeom prst="rect">
            <a:avLst/>
          </a:prstGeom>
          <a:noFill/>
        </p:spPr>
        <p:txBody>
          <a:bodyPr wrap="square" rtlCol="0">
            <a:spAutoFit/>
          </a:bodyPr>
          <a:lstStyle/>
          <a:p>
            <a:pPr marL="342900" indent="-342900">
              <a:buFont typeface="Arial" panose="020B0604020202020204" pitchFamily="34" charset="0"/>
              <a:buChar char="•"/>
            </a:pPr>
            <a:endParaRPr lang="en-US" sz="2000" b="1" dirty="0">
              <a:solidFill>
                <a:schemeClr val="accent1">
                  <a:lumMod val="75000"/>
                </a:schemeClr>
              </a:solidFill>
            </a:endParaRPr>
          </a:p>
          <a:p>
            <a:pPr marL="342900" indent="-342900">
              <a:buFont typeface="Arial" panose="020B0604020202020204" pitchFamily="34" charset="0"/>
              <a:buChar char="•"/>
            </a:pPr>
            <a:endParaRPr lang="en-US" sz="2000" b="1" dirty="0">
              <a:solidFill>
                <a:schemeClr val="accent1">
                  <a:lumMod val="75000"/>
                </a:schemeClr>
              </a:solidFill>
            </a:endParaRPr>
          </a:p>
        </p:txBody>
      </p:sp>
      <p:pic>
        <p:nvPicPr>
          <p:cNvPr id="3" name="Picture 2">
            <a:extLst>
              <a:ext uri="{FF2B5EF4-FFF2-40B4-BE49-F238E27FC236}">
                <a16:creationId xmlns:a16="http://schemas.microsoft.com/office/drawing/2014/main" id="{BE91E2EA-0910-D9FF-8FA2-AA8AD63EB379}"/>
              </a:ext>
            </a:extLst>
          </p:cNvPr>
          <p:cNvPicPr>
            <a:picLocks noChangeAspect="1"/>
          </p:cNvPicPr>
          <p:nvPr/>
        </p:nvPicPr>
        <p:blipFill>
          <a:blip r:embed="rId2"/>
          <a:stretch>
            <a:fillRect/>
          </a:stretch>
        </p:blipFill>
        <p:spPr>
          <a:xfrm>
            <a:off x="391137" y="210127"/>
            <a:ext cx="3869797" cy="3879328"/>
          </a:xfrm>
          <a:prstGeom prst="rect">
            <a:avLst/>
          </a:prstGeom>
        </p:spPr>
      </p:pic>
      <p:pic>
        <p:nvPicPr>
          <p:cNvPr id="4" name="Picture 3">
            <a:extLst>
              <a:ext uri="{FF2B5EF4-FFF2-40B4-BE49-F238E27FC236}">
                <a16:creationId xmlns:a16="http://schemas.microsoft.com/office/drawing/2014/main" id="{E26EDC52-FE16-F6BB-D770-DF3EF7C82D4E}"/>
              </a:ext>
            </a:extLst>
          </p:cNvPr>
          <p:cNvPicPr>
            <a:picLocks noChangeAspect="1"/>
          </p:cNvPicPr>
          <p:nvPr/>
        </p:nvPicPr>
        <p:blipFill>
          <a:blip r:embed="rId3"/>
          <a:stretch>
            <a:fillRect/>
          </a:stretch>
        </p:blipFill>
        <p:spPr>
          <a:xfrm>
            <a:off x="7581380" y="135704"/>
            <a:ext cx="3398131" cy="3398131"/>
          </a:xfrm>
          <a:prstGeom prst="rect">
            <a:avLst/>
          </a:prstGeom>
        </p:spPr>
      </p:pic>
      <p:pic>
        <p:nvPicPr>
          <p:cNvPr id="5" name="Picture 4">
            <a:extLst>
              <a:ext uri="{FF2B5EF4-FFF2-40B4-BE49-F238E27FC236}">
                <a16:creationId xmlns:a16="http://schemas.microsoft.com/office/drawing/2014/main" id="{4D580113-D046-BDA1-0D79-B09C321CBDEA}"/>
              </a:ext>
            </a:extLst>
          </p:cNvPr>
          <p:cNvPicPr>
            <a:picLocks noChangeAspect="1"/>
          </p:cNvPicPr>
          <p:nvPr/>
        </p:nvPicPr>
        <p:blipFill>
          <a:blip r:embed="rId4"/>
          <a:stretch>
            <a:fillRect/>
          </a:stretch>
        </p:blipFill>
        <p:spPr>
          <a:xfrm>
            <a:off x="4306615" y="118648"/>
            <a:ext cx="2941423" cy="2941423"/>
          </a:xfrm>
          <a:prstGeom prst="rect">
            <a:avLst/>
          </a:prstGeom>
        </p:spPr>
      </p:pic>
      <p:pic>
        <p:nvPicPr>
          <p:cNvPr id="6" name="Picture 5">
            <a:extLst>
              <a:ext uri="{FF2B5EF4-FFF2-40B4-BE49-F238E27FC236}">
                <a16:creationId xmlns:a16="http://schemas.microsoft.com/office/drawing/2014/main" id="{A7783115-BB20-EF5C-AFA9-7E6661E5A29B}"/>
              </a:ext>
            </a:extLst>
          </p:cNvPr>
          <p:cNvPicPr>
            <a:picLocks noChangeAspect="1"/>
          </p:cNvPicPr>
          <p:nvPr/>
        </p:nvPicPr>
        <p:blipFill>
          <a:blip r:embed="rId5"/>
          <a:stretch>
            <a:fillRect/>
          </a:stretch>
        </p:blipFill>
        <p:spPr>
          <a:xfrm>
            <a:off x="11209029" y="5419824"/>
            <a:ext cx="768163" cy="682811"/>
          </a:xfrm>
          <a:prstGeom prst="rect">
            <a:avLst/>
          </a:prstGeom>
        </p:spPr>
      </p:pic>
      <p:pic>
        <p:nvPicPr>
          <p:cNvPr id="7" name="Picture 6">
            <a:extLst>
              <a:ext uri="{FF2B5EF4-FFF2-40B4-BE49-F238E27FC236}">
                <a16:creationId xmlns:a16="http://schemas.microsoft.com/office/drawing/2014/main" id="{F66F674C-A553-EF15-6754-E50F56B56C19}"/>
              </a:ext>
            </a:extLst>
          </p:cNvPr>
          <p:cNvPicPr>
            <a:picLocks noChangeAspect="1"/>
          </p:cNvPicPr>
          <p:nvPr/>
        </p:nvPicPr>
        <p:blipFill>
          <a:blip r:embed="rId5"/>
          <a:stretch>
            <a:fillRect/>
          </a:stretch>
        </p:blipFill>
        <p:spPr>
          <a:xfrm>
            <a:off x="11120655" y="95289"/>
            <a:ext cx="768163" cy="682811"/>
          </a:xfrm>
          <a:prstGeom prst="rect">
            <a:avLst/>
          </a:prstGeom>
        </p:spPr>
      </p:pic>
      <p:pic>
        <p:nvPicPr>
          <p:cNvPr id="8" name="Picture 7">
            <a:extLst>
              <a:ext uri="{FF2B5EF4-FFF2-40B4-BE49-F238E27FC236}">
                <a16:creationId xmlns:a16="http://schemas.microsoft.com/office/drawing/2014/main" id="{61B3F66D-9015-61D3-8D7C-9A99E9FE54FC}"/>
              </a:ext>
            </a:extLst>
          </p:cNvPr>
          <p:cNvPicPr>
            <a:picLocks noChangeAspect="1"/>
          </p:cNvPicPr>
          <p:nvPr/>
        </p:nvPicPr>
        <p:blipFill>
          <a:blip r:embed="rId5"/>
          <a:stretch>
            <a:fillRect/>
          </a:stretch>
        </p:blipFill>
        <p:spPr>
          <a:xfrm>
            <a:off x="616750" y="4917779"/>
            <a:ext cx="768163" cy="682811"/>
          </a:xfrm>
          <a:prstGeom prst="rect">
            <a:avLst/>
          </a:prstGeom>
        </p:spPr>
      </p:pic>
      <p:pic>
        <p:nvPicPr>
          <p:cNvPr id="9" name="Picture 8">
            <a:extLst>
              <a:ext uri="{FF2B5EF4-FFF2-40B4-BE49-F238E27FC236}">
                <a16:creationId xmlns:a16="http://schemas.microsoft.com/office/drawing/2014/main" id="{E4BD9E26-B3BF-0729-A0B2-060BD407DF15}"/>
              </a:ext>
            </a:extLst>
          </p:cNvPr>
          <p:cNvPicPr>
            <a:picLocks noChangeAspect="1"/>
          </p:cNvPicPr>
          <p:nvPr/>
        </p:nvPicPr>
        <p:blipFill>
          <a:blip r:embed="rId5"/>
          <a:stretch>
            <a:fillRect/>
          </a:stretch>
        </p:blipFill>
        <p:spPr>
          <a:xfrm>
            <a:off x="214808" y="5591478"/>
            <a:ext cx="575052" cy="511157"/>
          </a:xfrm>
          <a:prstGeom prst="rect">
            <a:avLst/>
          </a:prstGeom>
        </p:spPr>
      </p:pic>
      <p:sp>
        <p:nvSpPr>
          <p:cNvPr id="10" name="Oval 9">
            <a:extLst>
              <a:ext uri="{FF2B5EF4-FFF2-40B4-BE49-F238E27FC236}">
                <a16:creationId xmlns:a16="http://schemas.microsoft.com/office/drawing/2014/main" id="{954EE899-330F-9C86-76FE-DFDC0F1ED09F}"/>
              </a:ext>
            </a:extLst>
          </p:cNvPr>
          <p:cNvSpPr/>
          <p:nvPr/>
        </p:nvSpPr>
        <p:spPr>
          <a:xfrm>
            <a:off x="5298020" y="2809425"/>
            <a:ext cx="3525116" cy="3398131"/>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FAC282D-0440-396A-B684-FE82602BCDC6}"/>
              </a:ext>
            </a:extLst>
          </p:cNvPr>
          <p:cNvSpPr txBox="1"/>
          <p:nvPr/>
        </p:nvSpPr>
        <p:spPr>
          <a:xfrm>
            <a:off x="983796" y="1134129"/>
            <a:ext cx="2684477" cy="2031325"/>
          </a:xfrm>
          <a:prstGeom prst="rect">
            <a:avLst/>
          </a:prstGeom>
          <a:noFill/>
        </p:spPr>
        <p:txBody>
          <a:bodyPr wrap="square" rtlCol="0">
            <a:spAutoFit/>
          </a:bodyPr>
          <a:lstStyle/>
          <a:p>
            <a:pPr algn="ctr"/>
            <a:r>
              <a:rPr lang="en-US" b="1" dirty="0">
                <a:solidFill>
                  <a:schemeClr val="accent5"/>
                </a:solidFill>
              </a:rPr>
              <a:t>Each month there is activities/lessons that follow a particular theme. Afterschool staff should implement provided lesson according to the schedule.  </a:t>
            </a:r>
            <a:r>
              <a:rPr lang="en-US" dirty="0"/>
              <a:t>​</a:t>
            </a:r>
          </a:p>
        </p:txBody>
      </p:sp>
      <p:sp>
        <p:nvSpPr>
          <p:cNvPr id="12" name="TextBox 11">
            <a:extLst>
              <a:ext uri="{FF2B5EF4-FFF2-40B4-BE49-F238E27FC236}">
                <a16:creationId xmlns:a16="http://schemas.microsoft.com/office/drawing/2014/main" id="{A899754C-2372-2EED-3874-2895D4645469}"/>
              </a:ext>
            </a:extLst>
          </p:cNvPr>
          <p:cNvSpPr txBox="1"/>
          <p:nvPr/>
        </p:nvSpPr>
        <p:spPr>
          <a:xfrm>
            <a:off x="5670437" y="3165454"/>
            <a:ext cx="2820591" cy="2585323"/>
          </a:xfrm>
          <a:prstGeom prst="rect">
            <a:avLst/>
          </a:prstGeom>
          <a:noFill/>
        </p:spPr>
        <p:txBody>
          <a:bodyPr wrap="square" rtlCol="0">
            <a:spAutoFit/>
          </a:bodyPr>
          <a:lstStyle/>
          <a:p>
            <a:pPr algn="ctr"/>
            <a:r>
              <a:rPr lang="en-US" b="1" dirty="0">
                <a:solidFill>
                  <a:schemeClr val="accent5"/>
                </a:solidFill>
              </a:rPr>
              <a:t>When the Enrichment program is observed by Central Office Coordinators or external evaluators, they should be able to look at the calendar for that day of the month and see the lesson/activity listed being implemented.​​</a:t>
            </a:r>
          </a:p>
        </p:txBody>
      </p:sp>
      <p:sp>
        <p:nvSpPr>
          <p:cNvPr id="13" name="TextBox 12">
            <a:extLst>
              <a:ext uri="{FF2B5EF4-FFF2-40B4-BE49-F238E27FC236}">
                <a16:creationId xmlns:a16="http://schemas.microsoft.com/office/drawing/2014/main" id="{194D1101-F5EA-2854-8FB3-DDC3BB335F36}"/>
              </a:ext>
            </a:extLst>
          </p:cNvPr>
          <p:cNvSpPr txBox="1"/>
          <p:nvPr/>
        </p:nvSpPr>
        <p:spPr>
          <a:xfrm>
            <a:off x="7852544" y="1010944"/>
            <a:ext cx="2855802" cy="1754326"/>
          </a:xfrm>
          <a:prstGeom prst="rect">
            <a:avLst/>
          </a:prstGeom>
          <a:noFill/>
        </p:spPr>
        <p:txBody>
          <a:bodyPr wrap="square" rtlCol="0">
            <a:spAutoFit/>
          </a:bodyPr>
          <a:lstStyle/>
          <a:p>
            <a:pPr algn="ctr"/>
            <a:r>
              <a:rPr lang="en-US" b="1" dirty="0">
                <a:solidFill>
                  <a:schemeClr val="accent5"/>
                </a:solidFill>
              </a:rPr>
              <a:t>Afterschool staff should have materials, handouts and other items needed for the lesson already prepped and ready for the start of the Enrichment Hour.​​</a:t>
            </a:r>
          </a:p>
        </p:txBody>
      </p:sp>
      <p:sp>
        <p:nvSpPr>
          <p:cNvPr id="14" name="TextBox 13">
            <a:extLst>
              <a:ext uri="{FF2B5EF4-FFF2-40B4-BE49-F238E27FC236}">
                <a16:creationId xmlns:a16="http://schemas.microsoft.com/office/drawing/2014/main" id="{79D14F8F-197E-09CE-C00F-FD0B9DE2B7AF}"/>
              </a:ext>
            </a:extLst>
          </p:cNvPr>
          <p:cNvSpPr txBox="1"/>
          <p:nvPr/>
        </p:nvSpPr>
        <p:spPr>
          <a:xfrm>
            <a:off x="4504633" y="313022"/>
            <a:ext cx="2697018" cy="2308324"/>
          </a:xfrm>
          <a:prstGeom prst="rect">
            <a:avLst/>
          </a:prstGeom>
          <a:noFill/>
        </p:spPr>
        <p:txBody>
          <a:bodyPr wrap="square" rtlCol="0">
            <a:spAutoFit/>
          </a:bodyPr>
          <a:lstStyle/>
          <a:p>
            <a:endParaRPr lang="en-US" dirty="0"/>
          </a:p>
          <a:p>
            <a:pPr algn="ctr"/>
            <a:r>
              <a:rPr lang="en-US" b="1" dirty="0">
                <a:solidFill>
                  <a:schemeClr val="accent5"/>
                </a:solidFill>
              </a:rPr>
              <a:t>Lessons should be completed in the time given. The lesson should not be continued the next day unless otherwise stated in lesson/</a:t>
            </a:r>
          </a:p>
          <a:p>
            <a:pPr algn="ctr"/>
            <a:r>
              <a:rPr lang="en-US" b="1" dirty="0">
                <a:solidFill>
                  <a:schemeClr val="accent5"/>
                </a:solidFill>
              </a:rPr>
              <a:t>activity. </a:t>
            </a:r>
          </a:p>
        </p:txBody>
      </p:sp>
    </p:spTree>
    <p:extLst>
      <p:ext uri="{BB962C8B-B14F-4D97-AF65-F5344CB8AC3E}">
        <p14:creationId xmlns:p14="http://schemas.microsoft.com/office/powerpoint/2010/main" val="1983270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E83B7-912C-39E4-CBC0-B61E8ACD64D4}"/>
              </a:ext>
            </a:extLst>
          </p:cNvPr>
          <p:cNvSpPr>
            <a:spLocks noGrp="1"/>
          </p:cNvSpPr>
          <p:nvPr>
            <p:ph type="title"/>
          </p:nvPr>
        </p:nvSpPr>
        <p:spPr/>
        <p:txBody>
          <a:bodyPr/>
          <a:lstStyle/>
          <a:p>
            <a:r>
              <a:rPr lang="en-US" dirty="0">
                <a:latin typeface="Berlin Sans FB Demi" panose="020E0802020502020306" pitchFamily="34" charset="0"/>
              </a:rPr>
              <a:t>PHYSICAL ​</a:t>
            </a:r>
            <a:br>
              <a:rPr lang="en-US" dirty="0">
                <a:latin typeface="Berlin Sans FB Demi" panose="020E0802020502020306" pitchFamily="34" charset="0"/>
              </a:rPr>
            </a:br>
            <a:r>
              <a:rPr lang="en-US" dirty="0">
                <a:latin typeface="Berlin Sans FB Demi" panose="020E0802020502020306" pitchFamily="34" charset="0"/>
              </a:rPr>
              <a:t>FITNESS</a:t>
            </a:r>
          </a:p>
        </p:txBody>
      </p:sp>
    </p:spTree>
    <p:extLst>
      <p:ext uri="{BB962C8B-B14F-4D97-AF65-F5344CB8AC3E}">
        <p14:creationId xmlns:p14="http://schemas.microsoft.com/office/powerpoint/2010/main" val="1754262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9A84E8-4CD4-03C5-32E5-7889D8B6A7EB}"/>
              </a:ext>
            </a:extLst>
          </p:cNvPr>
          <p:cNvSpPr txBox="1"/>
          <p:nvPr/>
        </p:nvSpPr>
        <p:spPr>
          <a:xfrm>
            <a:off x="1801640" y="777007"/>
            <a:ext cx="5938007" cy="4708981"/>
          </a:xfrm>
          <a:prstGeom prst="rect">
            <a:avLst/>
          </a:prstGeom>
          <a:noFill/>
        </p:spPr>
        <p:txBody>
          <a:bodyPr wrap="square" rtlCol="0">
            <a:spAutoFit/>
          </a:bodyPr>
          <a:lstStyle/>
          <a:p>
            <a:r>
              <a:rPr lang="en-US" sz="2000" b="1" dirty="0">
                <a:solidFill>
                  <a:schemeClr val="accent1">
                    <a:lumMod val="75000"/>
                  </a:schemeClr>
                </a:solidFill>
              </a:rPr>
              <a:t>Examples of physical fitness activities will be in the physical fitness section of the binder.  There will be additional resources in the Enrichment curriculum binder that can also be used such as, ABC Yoga and The Back Pocket Games.</a:t>
            </a:r>
          </a:p>
          <a:p>
            <a:endParaRPr lang="en-US" sz="2000" b="1" dirty="0">
              <a:solidFill>
                <a:schemeClr val="accent1">
                  <a:lumMod val="75000"/>
                </a:schemeClr>
              </a:solidFill>
            </a:endParaRPr>
          </a:p>
          <a:p>
            <a:r>
              <a:rPr lang="en-US" sz="2000" b="1" dirty="0">
                <a:solidFill>
                  <a:schemeClr val="accent1">
                    <a:lumMod val="75000"/>
                  </a:schemeClr>
                </a:solidFill>
              </a:rPr>
              <a:t>Facilitation:</a:t>
            </a:r>
          </a:p>
          <a:p>
            <a:endParaRPr lang="en-US" sz="2000" b="1" dirty="0">
              <a:solidFill>
                <a:schemeClr val="accent1">
                  <a:lumMod val="75000"/>
                </a:schemeClr>
              </a:solidFill>
            </a:endParaRPr>
          </a:p>
          <a:p>
            <a:pPr marL="342900" indent="-342900">
              <a:buFont typeface="Arial" panose="020B0604020202020204" pitchFamily="34" charset="0"/>
              <a:buChar char="•"/>
            </a:pPr>
            <a:r>
              <a:rPr lang="en-US" sz="2000" b="1" dirty="0">
                <a:solidFill>
                  <a:schemeClr val="accent1">
                    <a:lumMod val="75000"/>
                  </a:schemeClr>
                </a:solidFill>
              </a:rPr>
              <a:t>Afterschool paraprofessionals will implement daily physical fitness activities after the enrichment lesson.  ​</a:t>
            </a:r>
          </a:p>
          <a:p>
            <a:pPr marL="342900" indent="-342900">
              <a:buFont typeface="Arial" panose="020B0604020202020204" pitchFamily="34" charset="0"/>
              <a:buChar char="•"/>
            </a:pPr>
            <a:endParaRPr lang="en-US" sz="2000" b="1" dirty="0">
              <a:solidFill>
                <a:schemeClr val="accent1">
                  <a:lumMod val="75000"/>
                </a:schemeClr>
              </a:solidFill>
            </a:endParaRPr>
          </a:p>
          <a:p>
            <a:pPr marL="342900" indent="-342900">
              <a:buFont typeface="Arial" panose="020B0604020202020204" pitchFamily="34" charset="0"/>
              <a:buChar char="•"/>
            </a:pPr>
            <a:r>
              <a:rPr lang="en-US" sz="2000" b="1" dirty="0">
                <a:solidFill>
                  <a:schemeClr val="accent1">
                    <a:lumMod val="75000"/>
                  </a:schemeClr>
                </a:solidFill>
              </a:rPr>
              <a:t>​​Afterschool staff should model the physical fitness activity for the students, they can also choose a student to model the activity for the class. </a:t>
            </a:r>
          </a:p>
        </p:txBody>
      </p:sp>
      <p:pic>
        <p:nvPicPr>
          <p:cNvPr id="3" name="Picture 2">
            <a:extLst>
              <a:ext uri="{FF2B5EF4-FFF2-40B4-BE49-F238E27FC236}">
                <a16:creationId xmlns:a16="http://schemas.microsoft.com/office/drawing/2014/main" id="{4E7330F5-3BA2-D4AA-929B-8C23D4B234AF}"/>
              </a:ext>
            </a:extLst>
          </p:cNvPr>
          <p:cNvPicPr>
            <a:picLocks noChangeAspect="1"/>
          </p:cNvPicPr>
          <p:nvPr/>
        </p:nvPicPr>
        <p:blipFill>
          <a:blip r:embed="rId2"/>
          <a:stretch>
            <a:fillRect/>
          </a:stretch>
        </p:blipFill>
        <p:spPr>
          <a:xfrm>
            <a:off x="9309386" y="425649"/>
            <a:ext cx="2475191" cy="2481287"/>
          </a:xfrm>
          <a:prstGeom prst="rect">
            <a:avLst/>
          </a:prstGeom>
        </p:spPr>
      </p:pic>
      <p:pic>
        <p:nvPicPr>
          <p:cNvPr id="4" name="Picture 3">
            <a:extLst>
              <a:ext uri="{FF2B5EF4-FFF2-40B4-BE49-F238E27FC236}">
                <a16:creationId xmlns:a16="http://schemas.microsoft.com/office/drawing/2014/main" id="{3D6221CD-481C-83AB-72B4-F8D871A6581D}"/>
              </a:ext>
            </a:extLst>
          </p:cNvPr>
          <p:cNvPicPr>
            <a:picLocks noChangeAspect="1"/>
          </p:cNvPicPr>
          <p:nvPr/>
        </p:nvPicPr>
        <p:blipFill>
          <a:blip r:embed="rId3"/>
          <a:stretch>
            <a:fillRect/>
          </a:stretch>
        </p:blipFill>
        <p:spPr>
          <a:xfrm>
            <a:off x="9451495" y="3012200"/>
            <a:ext cx="938865" cy="938865"/>
          </a:xfrm>
          <a:prstGeom prst="rect">
            <a:avLst/>
          </a:prstGeom>
        </p:spPr>
      </p:pic>
      <p:pic>
        <p:nvPicPr>
          <p:cNvPr id="5" name="Picture 4">
            <a:extLst>
              <a:ext uri="{FF2B5EF4-FFF2-40B4-BE49-F238E27FC236}">
                <a16:creationId xmlns:a16="http://schemas.microsoft.com/office/drawing/2014/main" id="{D7D7D568-2CFF-29D9-60E5-8B8D242AB3EB}"/>
              </a:ext>
            </a:extLst>
          </p:cNvPr>
          <p:cNvPicPr>
            <a:picLocks noChangeAspect="1"/>
          </p:cNvPicPr>
          <p:nvPr/>
        </p:nvPicPr>
        <p:blipFill>
          <a:blip r:embed="rId4"/>
          <a:stretch>
            <a:fillRect/>
          </a:stretch>
        </p:blipFill>
        <p:spPr>
          <a:xfrm>
            <a:off x="7739647" y="1760945"/>
            <a:ext cx="1518036" cy="1518036"/>
          </a:xfrm>
          <a:prstGeom prst="rect">
            <a:avLst/>
          </a:prstGeom>
        </p:spPr>
      </p:pic>
      <p:pic>
        <p:nvPicPr>
          <p:cNvPr id="6" name="Picture 5">
            <a:extLst>
              <a:ext uri="{FF2B5EF4-FFF2-40B4-BE49-F238E27FC236}">
                <a16:creationId xmlns:a16="http://schemas.microsoft.com/office/drawing/2014/main" id="{51C6F29E-04E3-DF1B-66C9-A06415F5E613}"/>
              </a:ext>
            </a:extLst>
          </p:cNvPr>
          <p:cNvPicPr>
            <a:picLocks noChangeAspect="1"/>
          </p:cNvPicPr>
          <p:nvPr/>
        </p:nvPicPr>
        <p:blipFill>
          <a:blip r:embed="rId5"/>
          <a:stretch>
            <a:fillRect/>
          </a:stretch>
        </p:blipFill>
        <p:spPr>
          <a:xfrm>
            <a:off x="8489520" y="849125"/>
            <a:ext cx="768163" cy="682811"/>
          </a:xfrm>
          <a:prstGeom prst="rect">
            <a:avLst/>
          </a:prstGeom>
        </p:spPr>
      </p:pic>
      <p:pic>
        <p:nvPicPr>
          <p:cNvPr id="7" name="Picture 6">
            <a:extLst>
              <a:ext uri="{FF2B5EF4-FFF2-40B4-BE49-F238E27FC236}">
                <a16:creationId xmlns:a16="http://schemas.microsoft.com/office/drawing/2014/main" id="{B625AEB3-6F7B-B6DB-A9B7-56847D6EA208}"/>
              </a:ext>
            </a:extLst>
          </p:cNvPr>
          <p:cNvPicPr>
            <a:picLocks noChangeAspect="1"/>
          </p:cNvPicPr>
          <p:nvPr/>
        </p:nvPicPr>
        <p:blipFill>
          <a:blip r:embed="rId5"/>
          <a:stretch>
            <a:fillRect/>
          </a:stretch>
        </p:blipFill>
        <p:spPr>
          <a:xfrm>
            <a:off x="8586426" y="3429000"/>
            <a:ext cx="768163" cy="682811"/>
          </a:xfrm>
          <a:prstGeom prst="rect">
            <a:avLst/>
          </a:prstGeom>
        </p:spPr>
      </p:pic>
      <p:pic>
        <p:nvPicPr>
          <p:cNvPr id="8" name="Picture 7">
            <a:extLst>
              <a:ext uri="{FF2B5EF4-FFF2-40B4-BE49-F238E27FC236}">
                <a16:creationId xmlns:a16="http://schemas.microsoft.com/office/drawing/2014/main" id="{4A1856D3-9234-9157-7E9E-4A6B2BC171A8}"/>
              </a:ext>
            </a:extLst>
          </p:cNvPr>
          <p:cNvPicPr>
            <a:picLocks noChangeAspect="1"/>
          </p:cNvPicPr>
          <p:nvPr/>
        </p:nvPicPr>
        <p:blipFill>
          <a:blip r:embed="rId5"/>
          <a:stretch>
            <a:fillRect/>
          </a:stretch>
        </p:blipFill>
        <p:spPr>
          <a:xfrm>
            <a:off x="536695" y="670319"/>
            <a:ext cx="768163" cy="682811"/>
          </a:xfrm>
          <a:prstGeom prst="rect">
            <a:avLst/>
          </a:prstGeom>
        </p:spPr>
      </p:pic>
      <p:pic>
        <p:nvPicPr>
          <p:cNvPr id="9" name="Picture 8">
            <a:extLst>
              <a:ext uri="{FF2B5EF4-FFF2-40B4-BE49-F238E27FC236}">
                <a16:creationId xmlns:a16="http://schemas.microsoft.com/office/drawing/2014/main" id="{9D32121F-DC49-70A5-7992-380E1BBAEAB9}"/>
              </a:ext>
            </a:extLst>
          </p:cNvPr>
          <p:cNvPicPr>
            <a:picLocks noChangeAspect="1"/>
          </p:cNvPicPr>
          <p:nvPr/>
        </p:nvPicPr>
        <p:blipFill>
          <a:blip r:embed="rId5"/>
          <a:stretch>
            <a:fillRect/>
          </a:stretch>
        </p:blipFill>
        <p:spPr>
          <a:xfrm>
            <a:off x="1113084" y="1666293"/>
            <a:ext cx="538566" cy="478725"/>
          </a:xfrm>
          <a:prstGeom prst="rect">
            <a:avLst/>
          </a:prstGeom>
        </p:spPr>
      </p:pic>
    </p:spTree>
    <p:extLst>
      <p:ext uri="{BB962C8B-B14F-4D97-AF65-F5344CB8AC3E}">
        <p14:creationId xmlns:p14="http://schemas.microsoft.com/office/powerpoint/2010/main" val="4098756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E2BDE5-282B-F00E-9FC5-17981829ADD4}"/>
              </a:ext>
            </a:extLst>
          </p:cNvPr>
          <p:cNvPicPr>
            <a:picLocks noChangeAspect="1"/>
          </p:cNvPicPr>
          <p:nvPr/>
        </p:nvPicPr>
        <p:blipFill>
          <a:blip r:embed="rId2"/>
          <a:stretch>
            <a:fillRect/>
          </a:stretch>
        </p:blipFill>
        <p:spPr>
          <a:xfrm>
            <a:off x="4590473" y="547679"/>
            <a:ext cx="5292437" cy="5292437"/>
          </a:xfrm>
          <a:prstGeom prst="rect">
            <a:avLst/>
          </a:prstGeom>
        </p:spPr>
      </p:pic>
      <p:pic>
        <p:nvPicPr>
          <p:cNvPr id="3" name="Picture 2">
            <a:extLst>
              <a:ext uri="{FF2B5EF4-FFF2-40B4-BE49-F238E27FC236}">
                <a16:creationId xmlns:a16="http://schemas.microsoft.com/office/drawing/2014/main" id="{30AE00DB-E7D6-7B34-2EE0-202BFBB08760}"/>
              </a:ext>
            </a:extLst>
          </p:cNvPr>
          <p:cNvPicPr>
            <a:picLocks noChangeAspect="1"/>
          </p:cNvPicPr>
          <p:nvPr/>
        </p:nvPicPr>
        <p:blipFill>
          <a:blip r:embed="rId3"/>
          <a:stretch>
            <a:fillRect/>
          </a:stretch>
        </p:blipFill>
        <p:spPr>
          <a:xfrm>
            <a:off x="760777" y="547680"/>
            <a:ext cx="5551054" cy="5564725"/>
          </a:xfrm>
          <a:prstGeom prst="rect">
            <a:avLst/>
          </a:prstGeom>
        </p:spPr>
      </p:pic>
      <p:pic>
        <p:nvPicPr>
          <p:cNvPr id="4" name="Picture 3">
            <a:extLst>
              <a:ext uri="{FF2B5EF4-FFF2-40B4-BE49-F238E27FC236}">
                <a16:creationId xmlns:a16="http://schemas.microsoft.com/office/drawing/2014/main" id="{45114FE3-9F33-69F2-C19F-BCE207336EF4}"/>
              </a:ext>
            </a:extLst>
          </p:cNvPr>
          <p:cNvPicPr>
            <a:picLocks noChangeAspect="1"/>
          </p:cNvPicPr>
          <p:nvPr/>
        </p:nvPicPr>
        <p:blipFill>
          <a:blip r:embed="rId4"/>
          <a:stretch>
            <a:fillRect/>
          </a:stretch>
        </p:blipFill>
        <p:spPr>
          <a:xfrm>
            <a:off x="8118983" y="2293929"/>
            <a:ext cx="3929964" cy="3929964"/>
          </a:xfrm>
          <a:prstGeom prst="rect">
            <a:avLst/>
          </a:prstGeom>
        </p:spPr>
      </p:pic>
      <p:sp>
        <p:nvSpPr>
          <p:cNvPr id="5" name="TextBox 4">
            <a:extLst>
              <a:ext uri="{FF2B5EF4-FFF2-40B4-BE49-F238E27FC236}">
                <a16:creationId xmlns:a16="http://schemas.microsoft.com/office/drawing/2014/main" id="{B11FD965-0933-D330-A147-863350BA4935}"/>
              </a:ext>
            </a:extLst>
          </p:cNvPr>
          <p:cNvSpPr txBox="1"/>
          <p:nvPr/>
        </p:nvSpPr>
        <p:spPr>
          <a:xfrm>
            <a:off x="1332721" y="850357"/>
            <a:ext cx="10028819" cy="4524315"/>
          </a:xfrm>
          <a:prstGeom prst="rect">
            <a:avLst/>
          </a:prstGeom>
          <a:noFill/>
        </p:spPr>
        <p:txBody>
          <a:bodyPr wrap="square" rtlCol="0">
            <a:spAutoFit/>
          </a:bodyPr>
          <a:lstStyle/>
          <a:p>
            <a:pPr algn="ctr"/>
            <a:r>
              <a:rPr lang="en-US" sz="9600" b="1" dirty="0">
                <a:solidFill>
                  <a:schemeClr val="accent1">
                    <a:lumMod val="75000"/>
                  </a:schemeClr>
                </a:solidFill>
                <a:latin typeface="Berlin Sans FB Demi" panose="020E0802020502020306" pitchFamily="34" charset="0"/>
              </a:rPr>
              <a:t>OSTP </a:t>
            </a:r>
          </a:p>
          <a:p>
            <a:pPr algn="ctr"/>
            <a:r>
              <a:rPr lang="en-US" sz="9600" b="1" dirty="0">
                <a:solidFill>
                  <a:schemeClr val="accent1">
                    <a:lumMod val="75000"/>
                  </a:schemeClr>
                </a:solidFill>
                <a:latin typeface="Berlin Sans FB Demi" panose="020E0802020502020306" pitchFamily="34" charset="0"/>
              </a:rPr>
              <a:t>Enrichment </a:t>
            </a:r>
          </a:p>
          <a:p>
            <a:pPr algn="ctr"/>
            <a:r>
              <a:rPr lang="en-US" sz="9600" b="1" dirty="0">
                <a:solidFill>
                  <a:schemeClr val="accent1">
                    <a:lumMod val="75000"/>
                  </a:schemeClr>
                </a:solidFill>
                <a:latin typeface="Berlin Sans FB Demi" panose="020E0802020502020306" pitchFamily="34" charset="0"/>
              </a:rPr>
              <a:t>Curriculum Guide</a:t>
            </a:r>
          </a:p>
        </p:txBody>
      </p:sp>
      <p:sp>
        <p:nvSpPr>
          <p:cNvPr id="6" name="Star: 5 Points 5">
            <a:extLst>
              <a:ext uri="{FF2B5EF4-FFF2-40B4-BE49-F238E27FC236}">
                <a16:creationId xmlns:a16="http://schemas.microsoft.com/office/drawing/2014/main" id="{37AE6831-A12F-A1D8-12C3-9023B4D9688C}"/>
              </a:ext>
            </a:extLst>
          </p:cNvPr>
          <p:cNvSpPr/>
          <p:nvPr/>
        </p:nvSpPr>
        <p:spPr>
          <a:xfrm>
            <a:off x="316871" y="206280"/>
            <a:ext cx="715224" cy="642796"/>
          </a:xfrm>
          <a:prstGeom prst="star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2A41CE6-C80D-B718-15C0-7355DFEBC309}"/>
              </a:ext>
            </a:extLst>
          </p:cNvPr>
          <p:cNvPicPr>
            <a:picLocks noChangeAspect="1"/>
          </p:cNvPicPr>
          <p:nvPr/>
        </p:nvPicPr>
        <p:blipFill>
          <a:blip r:embed="rId5"/>
          <a:stretch>
            <a:fillRect/>
          </a:stretch>
        </p:blipFill>
        <p:spPr>
          <a:xfrm>
            <a:off x="10863283" y="166265"/>
            <a:ext cx="768163" cy="682811"/>
          </a:xfrm>
          <a:prstGeom prst="rect">
            <a:avLst/>
          </a:prstGeom>
        </p:spPr>
      </p:pic>
      <p:pic>
        <p:nvPicPr>
          <p:cNvPr id="8" name="Picture 7">
            <a:extLst>
              <a:ext uri="{FF2B5EF4-FFF2-40B4-BE49-F238E27FC236}">
                <a16:creationId xmlns:a16="http://schemas.microsoft.com/office/drawing/2014/main" id="{A0340776-24C2-60FD-E7BC-FA886BA2E3EE}"/>
              </a:ext>
            </a:extLst>
          </p:cNvPr>
          <p:cNvPicPr>
            <a:picLocks noChangeAspect="1"/>
          </p:cNvPicPr>
          <p:nvPr/>
        </p:nvPicPr>
        <p:blipFill>
          <a:blip r:embed="rId5"/>
          <a:stretch>
            <a:fillRect/>
          </a:stretch>
        </p:blipFill>
        <p:spPr>
          <a:xfrm>
            <a:off x="10126848" y="826092"/>
            <a:ext cx="768163" cy="682811"/>
          </a:xfrm>
          <a:prstGeom prst="rect">
            <a:avLst/>
          </a:prstGeom>
        </p:spPr>
      </p:pic>
      <p:pic>
        <p:nvPicPr>
          <p:cNvPr id="9" name="Picture 8">
            <a:extLst>
              <a:ext uri="{FF2B5EF4-FFF2-40B4-BE49-F238E27FC236}">
                <a16:creationId xmlns:a16="http://schemas.microsoft.com/office/drawing/2014/main" id="{DA054014-0BC6-80FF-B82B-7DFE11A116B2}"/>
              </a:ext>
            </a:extLst>
          </p:cNvPr>
          <p:cNvPicPr>
            <a:picLocks noChangeAspect="1"/>
          </p:cNvPicPr>
          <p:nvPr/>
        </p:nvPicPr>
        <p:blipFill>
          <a:blip r:embed="rId5"/>
          <a:stretch>
            <a:fillRect/>
          </a:stretch>
        </p:blipFill>
        <p:spPr>
          <a:xfrm>
            <a:off x="1032095" y="998684"/>
            <a:ext cx="498257" cy="442895"/>
          </a:xfrm>
          <a:prstGeom prst="rect">
            <a:avLst/>
          </a:prstGeom>
        </p:spPr>
      </p:pic>
    </p:spTree>
    <p:extLst>
      <p:ext uri="{BB962C8B-B14F-4D97-AF65-F5344CB8AC3E}">
        <p14:creationId xmlns:p14="http://schemas.microsoft.com/office/powerpoint/2010/main" val="1779339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F56F4-633A-8DDB-55A8-B97DD9EF7386}"/>
              </a:ext>
            </a:extLst>
          </p:cNvPr>
          <p:cNvSpPr>
            <a:spLocks noGrp="1"/>
          </p:cNvSpPr>
          <p:nvPr>
            <p:ph type="title"/>
          </p:nvPr>
        </p:nvSpPr>
        <p:spPr/>
        <p:txBody>
          <a:bodyPr/>
          <a:lstStyle/>
          <a:p>
            <a:br>
              <a:rPr lang="en-US" sz="8800" dirty="0">
                <a:latin typeface="Berlin Sans FB Demi" panose="020E0802020502020306" pitchFamily="34" charset="0"/>
              </a:rPr>
            </a:br>
            <a:r>
              <a:rPr lang="en-US" sz="8800" dirty="0">
                <a:latin typeface="Berlin Sans FB Demi" panose="020E0802020502020306" pitchFamily="34" charset="0"/>
              </a:rPr>
              <a:t>ENRICHMENT CURRICULUM BINDER ​</a:t>
            </a:r>
            <a:br>
              <a:rPr lang="en-US" sz="8800" dirty="0">
                <a:latin typeface="Berlin Sans FB Demi" panose="020E0802020502020306" pitchFamily="34" charset="0"/>
              </a:rPr>
            </a:br>
            <a:r>
              <a:rPr lang="en-US" sz="8800" dirty="0">
                <a:latin typeface="Berlin Sans FB Demi" panose="020E0802020502020306" pitchFamily="34" charset="0"/>
              </a:rPr>
              <a:t>OVERVIEW</a:t>
            </a:r>
          </a:p>
        </p:txBody>
      </p:sp>
    </p:spTree>
    <p:extLst>
      <p:ext uri="{BB962C8B-B14F-4D97-AF65-F5344CB8AC3E}">
        <p14:creationId xmlns:p14="http://schemas.microsoft.com/office/powerpoint/2010/main" val="3509804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E6BE21BD-C806-3683-2E2D-69252EE745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9968" y="990505"/>
            <a:ext cx="5069842" cy="51317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50A45D2-50D1-C1D0-FBB1-45AF6BB79FD8}"/>
              </a:ext>
            </a:extLst>
          </p:cNvPr>
          <p:cNvPicPr>
            <a:picLocks noChangeAspect="1"/>
          </p:cNvPicPr>
          <p:nvPr/>
        </p:nvPicPr>
        <p:blipFill>
          <a:blip r:embed="rId3"/>
          <a:stretch>
            <a:fillRect/>
          </a:stretch>
        </p:blipFill>
        <p:spPr>
          <a:xfrm>
            <a:off x="9357438" y="432674"/>
            <a:ext cx="2475191" cy="2481287"/>
          </a:xfrm>
          <a:prstGeom prst="rect">
            <a:avLst/>
          </a:prstGeom>
        </p:spPr>
      </p:pic>
      <p:pic>
        <p:nvPicPr>
          <p:cNvPr id="5" name="Picture 4">
            <a:extLst>
              <a:ext uri="{FF2B5EF4-FFF2-40B4-BE49-F238E27FC236}">
                <a16:creationId xmlns:a16="http://schemas.microsoft.com/office/drawing/2014/main" id="{34EF9E67-5985-648E-818D-4DB980EE4ADE}"/>
              </a:ext>
            </a:extLst>
          </p:cNvPr>
          <p:cNvPicPr>
            <a:picLocks noChangeAspect="1"/>
          </p:cNvPicPr>
          <p:nvPr/>
        </p:nvPicPr>
        <p:blipFill>
          <a:blip r:embed="rId4"/>
          <a:stretch>
            <a:fillRect/>
          </a:stretch>
        </p:blipFill>
        <p:spPr>
          <a:xfrm>
            <a:off x="9611338" y="3228434"/>
            <a:ext cx="938865" cy="938865"/>
          </a:xfrm>
          <a:prstGeom prst="rect">
            <a:avLst/>
          </a:prstGeom>
        </p:spPr>
      </p:pic>
      <p:pic>
        <p:nvPicPr>
          <p:cNvPr id="6" name="Picture 5">
            <a:extLst>
              <a:ext uri="{FF2B5EF4-FFF2-40B4-BE49-F238E27FC236}">
                <a16:creationId xmlns:a16="http://schemas.microsoft.com/office/drawing/2014/main" id="{0397E84B-12A9-D38A-B989-8FB4FD6075B6}"/>
              </a:ext>
            </a:extLst>
          </p:cNvPr>
          <p:cNvPicPr>
            <a:picLocks noChangeAspect="1"/>
          </p:cNvPicPr>
          <p:nvPr/>
        </p:nvPicPr>
        <p:blipFill>
          <a:blip r:embed="rId5"/>
          <a:stretch>
            <a:fillRect/>
          </a:stretch>
        </p:blipFill>
        <p:spPr>
          <a:xfrm>
            <a:off x="8093302" y="2100837"/>
            <a:ext cx="1518036" cy="1518036"/>
          </a:xfrm>
          <a:prstGeom prst="rect">
            <a:avLst/>
          </a:prstGeom>
        </p:spPr>
      </p:pic>
      <p:pic>
        <p:nvPicPr>
          <p:cNvPr id="7" name="Picture 6">
            <a:extLst>
              <a:ext uri="{FF2B5EF4-FFF2-40B4-BE49-F238E27FC236}">
                <a16:creationId xmlns:a16="http://schemas.microsoft.com/office/drawing/2014/main" id="{140CE697-8FA2-5846-BD87-7EA3BAC2D779}"/>
              </a:ext>
            </a:extLst>
          </p:cNvPr>
          <p:cNvPicPr>
            <a:picLocks noChangeAspect="1"/>
          </p:cNvPicPr>
          <p:nvPr/>
        </p:nvPicPr>
        <p:blipFill>
          <a:blip r:embed="rId6"/>
          <a:stretch>
            <a:fillRect/>
          </a:stretch>
        </p:blipFill>
        <p:spPr>
          <a:xfrm>
            <a:off x="8345654" y="990506"/>
            <a:ext cx="768163" cy="682811"/>
          </a:xfrm>
          <a:prstGeom prst="rect">
            <a:avLst/>
          </a:prstGeom>
        </p:spPr>
      </p:pic>
      <p:pic>
        <p:nvPicPr>
          <p:cNvPr id="8" name="Picture 7">
            <a:extLst>
              <a:ext uri="{FF2B5EF4-FFF2-40B4-BE49-F238E27FC236}">
                <a16:creationId xmlns:a16="http://schemas.microsoft.com/office/drawing/2014/main" id="{03FBDF86-4F25-5FA7-E0FE-3125AEB289EE}"/>
              </a:ext>
            </a:extLst>
          </p:cNvPr>
          <p:cNvPicPr>
            <a:picLocks noChangeAspect="1"/>
          </p:cNvPicPr>
          <p:nvPr/>
        </p:nvPicPr>
        <p:blipFill>
          <a:blip r:embed="rId6"/>
          <a:stretch>
            <a:fillRect/>
          </a:stretch>
        </p:blipFill>
        <p:spPr>
          <a:xfrm>
            <a:off x="8973357" y="3857379"/>
            <a:ext cx="768163" cy="682811"/>
          </a:xfrm>
          <a:prstGeom prst="rect">
            <a:avLst/>
          </a:prstGeom>
        </p:spPr>
      </p:pic>
      <p:pic>
        <p:nvPicPr>
          <p:cNvPr id="9" name="Picture 8">
            <a:extLst>
              <a:ext uri="{FF2B5EF4-FFF2-40B4-BE49-F238E27FC236}">
                <a16:creationId xmlns:a16="http://schemas.microsoft.com/office/drawing/2014/main" id="{9E5FBE9F-B64B-984B-6462-828D65357F69}"/>
              </a:ext>
            </a:extLst>
          </p:cNvPr>
          <p:cNvPicPr>
            <a:picLocks noChangeAspect="1"/>
          </p:cNvPicPr>
          <p:nvPr/>
        </p:nvPicPr>
        <p:blipFill>
          <a:blip r:embed="rId6"/>
          <a:stretch>
            <a:fillRect/>
          </a:stretch>
        </p:blipFill>
        <p:spPr>
          <a:xfrm>
            <a:off x="949795" y="5287586"/>
            <a:ext cx="768163" cy="682811"/>
          </a:xfrm>
          <a:prstGeom prst="rect">
            <a:avLst/>
          </a:prstGeom>
        </p:spPr>
      </p:pic>
      <p:pic>
        <p:nvPicPr>
          <p:cNvPr id="10" name="Picture 9">
            <a:extLst>
              <a:ext uri="{FF2B5EF4-FFF2-40B4-BE49-F238E27FC236}">
                <a16:creationId xmlns:a16="http://schemas.microsoft.com/office/drawing/2014/main" id="{918AF6C9-D329-D8AA-358F-C19ECA6C1D8A}"/>
              </a:ext>
            </a:extLst>
          </p:cNvPr>
          <p:cNvPicPr>
            <a:picLocks noChangeAspect="1"/>
          </p:cNvPicPr>
          <p:nvPr/>
        </p:nvPicPr>
        <p:blipFill>
          <a:blip r:embed="rId6"/>
          <a:stretch>
            <a:fillRect/>
          </a:stretch>
        </p:blipFill>
        <p:spPr>
          <a:xfrm>
            <a:off x="435853" y="4753069"/>
            <a:ext cx="513942" cy="456837"/>
          </a:xfrm>
          <a:prstGeom prst="rect">
            <a:avLst/>
          </a:prstGeom>
        </p:spPr>
      </p:pic>
      <p:sp>
        <p:nvSpPr>
          <p:cNvPr id="11" name="TextBox 10">
            <a:extLst>
              <a:ext uri="{FF2B5EF4-FFF2-40B4-BE49-F238E27FC236}">
                <a16:creationId xmlns:a16="http://schemas.microsoft.com/office/drawing/2014/main" id="{1B234C76-5A48-9B24-996F-63BD53C9D1AA}"/>
              </a:ext>
            </a:extLst>
          </p:cNvPr>
          <p:cNvSpPr txBox="1"/>
          <p:nvPr/>
        </p:nvSpPr>
        <p:spPr>
          <a:xfrm>
            <a:off x="2146620" y="353085"/>
            <a:ext cx="6578750" cy="707886"/>
          </a:xfrm>
          <a:prstGeom prst="rect">
            <a:avLst/>
          </a:prstGeom>
          <a:noFill/>
        </p:spPr>
        <p:txBody>
          <a:bodyPr wrap="square" rtlCol="0">
            <a:spAutoFit/>
          </a:bodyPr>
          <a:lstStyle/>
          <a:p>
            <a:r>
              <a:rPr lang="en-US" sz="4000" b="1" dirty="0">
                <a:solidFill>
                  <a:schemeClr val="accent1">
                    <a:lumMod val="75000"/>
                  </a:schemeClr>
                </a:solidFill>
              </a:rPr>
              <a:t>Monthly Schedule</a:t>
            </a:r>
          </a:p>
        </p:txBody>
      </p:sp>
    </p:spTree>
    <p:extLst>
      <p:ext uri="{BB962C8B-B14F-4D97-AF65-F5344CB8AC3E}">
        <p14:creationId xmlns:p14="http://schemas.microsoft.com/office/powerpoint/2010/main" val="1058211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E9D5DC2A-FBCA-66BC-F3FA-01AB07B228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479" y="1167296"/>
            <a:ext cx="3735183" cy="491052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381732F-455E-3C70-1CD2-44E1D77E6B53}"/>
              </a:ext>
            </a:extLst>
          </p:cNvPr>
          <p:cNvSpPr txBox="1"/>
          <p:nvPr/>
        </p:nvSpPr>
        <p:spPr>
          <a:xfrm>
            <a:off x="5066951" y="822121"/>
            <a:ext cx="5496602" cy="5078313"/>
          </a:xfrm>
          <a:prstGeom prst="rect">
            <a:avLst/>
          </a:prstGeom>
          <a:noFill/>
        </p:spPr>
        <p:txBody>
          <a:bodyPr wrap="square" rtlCol="0">
            <a:spAutoFit/>
          </a:bodyPr>
          <a:lstStyle/>
          <a:p>
            <a:r>
              <a:rPr lang="en-US" b="1" dirty="0">
                <a:solidFill>
                  <a:schemeClr val="accent1">
                    <a:lumMod val="75000"/>
                  </a:schemeClr>
                </a:solidFill>
              </a:rPr>
              <a:t>CURRICULUM ACTIVITY EXAMPLE 1</a:t>
            </a:r>
          </a:p>
          <a:p>
            <a:endParaRPr lang="en-US" b="1" dirty="0">
              <a:solidFill>
                <a:schemeClr val="accent1">
                  <a:lumMod val="75000"/>
                </a:schemeClr>
              </a:solidFill>
            </a:endParaRPr>
          </a:p>
          <a:p>
            <a:pPr marL="285750" indent="-285750">
              <a:buFont typeface="Arial" panose="020B0604020202020204" pitchFamily="34" charset="0"/>
              <a:buChar char="•"/>
            </a:pPr>
            <a:r>
              <a:rPr lang="en-US" b="1" dirty="0">
                <a:solidFill>
                  <a:schemeClr val="accent1">
                    <a:lumMod val="75000"/>
                  </a:schemeClr>
                </a:solidFill>
              </a:rPr>
              <a:t> ​The Way to go Workbook is a part of the Character Counts Curriculum. You may see this abbreviated in the curriculum document as WTGW with the page number.​​</a:t>
            </a:r>
          </a:p>
          <a:p>
            <a:pPr marL="285750" indent="-285750">
              <a:buFont typeface="Arial" panose="020B0604020202020204" pitchFamily="34" charset="0"/>
              <a:buChar char="•"/>
            </a:pPr>
            <a:endParaRPr lang="en-US" b="1" dirty="0">
              <a:solidFill>
                <a:schemeClr val="accent1">
                  <a:lumMod val="75000"/>
                </a:schemeClr>
              </a:solidFill>
            </a:endParaRPr>
          </a:p>
          <a:p>
            <a:pPr marL="285750" indent="-285750">
              <a:buFont typeface="Arial" panose="020B0604020202020204" pitchFamily="34" charset="0"/>
              <a:buChar char="•"/>
            </a:pPr>
            <a:r>
              <a:rPr lang="en-US" b="1" dirty="0">
                <a:solidFill>
                  <a:schemeClr val="accent1">
                    <a:lumMod val="75000"/>
                  </a:schemeClr>
                </a:solidFill>
              </a:rPr>
              <a:t>This page can be copied for each student.​​</a:t>
            </a:r>
          </a:p>
          <a:p>
            <a:pPr marL="285750" indent="-285750">
              <a:buFont typeface="Arial" panose="020B0604020202020204" pitchFamily="34" charset="0"/>
              <a:buChar char="•"/>
            </a:pPr>
            <a:endParaRPr lang="en-US" b="1" dirty="0">
              <a:solidFill>
                <a:schemeClr val="accent1">
                  <a:lumMod val="75000"/>
                </a:schemeClr>
              </a:solidFill>
            </a:endParaRPr>
          </a:p>
          <a:p>
            <a:pPr marL="285750" indent="-285750">
              <a:buFont typeface="Arial" panose="020B0604020202020204" pitchFamily="34" charset="0"/>
              <a:buChar char="•"/>
            </a:pPr>
            <a:r>
              <a:rPr lang="en-US" b="1" dirty="0">
                <a:solidFill>
                  <a:schemeClr val="accent1">
                    <a:lumMod val="75000"/>
                  </a:schemeClr>
                </a:solidFill>
              </a:rPr>
              <a:t>The afterschool staff will read the quote and discuss it with the class using the questions listed.​</a:t>
            </a:r>
          </a:p>
          <a:p>
            <a:pPr marL="285750" indent="-285750">
              <a:buFont typeface="Arial" panose="020B0604020202020204" pitchFamily="34" charset="0"/>
              <a:buChar char="•"/>
            </a:pPr>
            <a:endParaRPr lang="en-US" b="1" dirty="0">
              <a:solidFill>
                <a:schemeClr val="accent1">
                  <a:lumMod val="75000"/>
                </a:schemeClr>
              </a:solidFill>
            </a:endParaRPr>
          </a:p>
          <a:p>
            <a:pPr marL="285750" indent="-285750">
              <a:buFont typeface="Arial" panose="020B0604020202020204" pitchFamily="34" charset="0"/>
              <a:buChar char="•"/>
            </a:pPr>
            <a:r>
              <a:rPr lang="en-US" b="1" dirty="0">
                <a:solidFill>
                  <a:schemeClr val="accent1">
                    <a:lumMod val="75000"/>
                  </a:schemeClr>
                </a:solidFill>
              </a:rPr>
              <a:t>This page should be used to facilitate a whole group discussion and then each student should answer the questions individually.  After each student personally reflects on their answers, the whole group will come back together to share out their answers and feelings.</a:t>
            </a:r>
          </a:p>
        </p:txBody>
      </p:sp>
      <p:pic>
        <p:nvPicPr>
          <p:cNvPr id="3" name="Picture 2">
            <a:extLst>
              <a:ext uri="{FF2B5EF4-FFF2-40B4-BE49-F238E27FC236}">
                <a16:creationId xmlns:a16="http://schemas.microsoft.com/office/drawing/2014/main" id="{E49611DC-F555-5BEC-9A5C-0DACEB463847}"/>
              </a:ext>
            </a:extLst>
          </p:cNvPr>
          <p:cNvPicPr>
            <a:picLocks noChangeAspect="1"/>
          </p:cNvPicPr>
          <p:nvPr/>
        </p:nvPicPr>
        <p:blipFill>
          <a:blip r:embed="rId3"/>
          <a:stretch>
            <a:fillRect/>
          </a:stretch>
        </p:blipFill>
        <p:spPr>
          <a:xfrm>
            <a:off x="10947633" y="480715"/>
            <a:ext cx="768163" cy="682811"/>
          </a:xfrm>
          <a:prstGeom prst="rect">
            <a:avLst/>
          </a:prstGeom>
        </p:spPr>
      </p:pic>
      <p:pic>
        <p:nvPicPr>
          <p:cNvPr id="4" name="Picture 3">
            <a:extLst>
              <a:ext uri="{FF2B5EF4-FFF2-40B4-BE49-F238E27FC236}">
                <a16:creationId xmlns:a16="http://schemas.microsoft.com/office/drawing/2014/main" id="{69E56613-7262-CF14-98D7-B2CFCE1D950A}"/>
              </a:ext>
            </a:extLst>
          </p:cNvPr>
          <p:cNvPicPr>
            <a:picLocks noChangeAspect="1"/>
          </p:cNvPicPr>
          <p:nvPr/>
        </p:nvPicPr>
        <p:blipFill>
          <a:blip r:embed="rId3"/>
          <a:stretch>
            <a:fillRect/>
          </a:stretch>
        </p:blipFill>
        <p:spPr>
          <a:xfrm>
            <a:off x="10563552" y="1163526"/>
            <a:ext cx="384081" cy="341405"/>
          </a:xfrm>
          <a:prstGeom prst="rect">
            <a:avLst/>
          </a:prstGeom>
        </p:spPr>
      </p:pic>
      <p:pic>
        <p:nvPicPr>
          <p:cNvPr id="5" name="Picture 4">
            <a:extLst>
              <a:ext uri="{FF2B5EF4-FFF2-40B4-BE49-F238E27FC236}">
                <a16:creationId xmlns:a16="http://schemas.microsoft.com/office/drawing/2014/main" id="{464332CC-CBF5-A193-DF5B-5FD8A3346E1A}"/>
              </a:ext>
            </a:extLst>
          </p:cNvPr>
          <p:cNvPicPr>
            <a:picLocks noChangeAspect="1"/>
          </p:cNvPicPr>
          <p:nvPr/>
        </p:nvPicPr>
        <p:blipFill>
          <a:blip r:embed="rId3"/>
          <a:stretch>
            <a:fillRect/>
          </a:stretch>
        </p:blipFill>
        <p:spPr>
          <a:xfrm>
            <a:off x="4435379" y="5215158"/>
            <a:ext cx="768163" cy="682811"/>
          </a:xfrm>
          <a:prstGeom prst="rect">
            <a:avLst/>
          </a:prstGeom>
        </p:spPr>
      </p:pic>
    </p:spTree>
    <p:extLst>
      <p:ext uri="{BB962C8B-B14F-4D97-AF65-F5344CB8AC3E}">
        <p14:creationId xmlns:p14="http://schemas.microsoft.com/office/powerpoint/2010/main" val="1137910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28278528-77BE-462B-F6F2-6AC7411422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296" y="208272"/>
            <a:ext cx="4223536" cy="57521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61E99D7-5D81-3307-4ECB-070BD33BB85B}"/>
              </a:ext>
            </a:extLst>
          </p:cNvPr>
          <p:cNvSpPr txBox="1"/>
          <p:nvPr/>
        </p:nvSpPr>
        <p:spPr>
          <a:xfrm>
            <a:off x="4755163" y="855345"/>
            <a:ext cx="4425051" cy="4093428"/>
          </a:xfrm>
          <a:prstGeom prst="rect">
            <a:avLst/>
          </a:prstGeom>
          <a:noFill/>
        </p:spPr>
        <p:txBody>
          <a:bodyPr wrap="square" rtlCol="0">
            <a:spAutoFit/>
          </a:bodyPr>
          <a:lstStyle/>
          <a:p>
            <a:r>
              <a:rPr lang="en-US" sz="2000" b="1" dirty="0">
                <a:solidFill>
                  <a:schemeClr val="accent1">
                    <a:lumMod val="75000"/>
                  </a:schemeClr>
                </a:solidFill>
              </a:rPr>
              <a:t>CURRICULUM ACTIVITY EXAMPLE 2</a:t>
            </a:r>
          </a:p>
          <a:p>
            <a:endParaRPr lang="en-US" sz="2000" b="1" dirty="0">
              <a:solidFill>
                <a:schemeClr val="accent1">
                  <a:lumMod val="75000"/>
                </a:schemeClr>
              </a:solidFill>
            </a:endParaRPr>
          </a:p>
          <a:p>
            <a:pPr marL="342900" indent="-342900">
              <a:buFont typeface="Arial" panose="020B0604020202020204" pitchFamily="34" charset="0"/>
              <a:buChar char="•"/>
            </a:pPr>
            <a:r>
              <a:rPr lang="en-US" sz="2000" b="1" dirty="0">
                <a:solidFill>
                  <a:schemeClr val="accent1">
                    <a:lumMod val="75000"/>
                  </a:schemeClr>
                </a:solidFill>
              </a:rPr>
              <a:t>This is an example of the layout of a Character Counts Lesson​</a:t>
            </a:r>
          </a:p>
          <a:p>
            <a:pPr marL="342900" indent="-342900">
              <a:buFont typeface="Arial" panose="020B0604020202020204" pitchFamily="34" charset="0"/>
              <a:buChar char="•"/>
            </a:pPr>
            <a:endParaRPr lang="en-US" sz="2000" b="1" dirty="0">
              <a:solidFill>
                <a:schemeClr val="accent1">
                  <a:lumMod val="75000"/>
                </a:schemeClr>
              </a:solidFill>
            </a:endParaRPr>
          </a:p>
          <a:p>
            <a:pPr marL="342900" indent="-342900">
              <a:buFont typeface="Arial" panose="020B0604020202020204" pitchFamily="34" charset="0"/>
              <a:buChar char="•"/>
            </a:pPr>
            <a:r>
              <a:rPr lang="en-US" sz="2000" b="1" dirty="0">
                <a:solidFill>
                  <a:schemeClr val="accent1">
                    <a:lumMod val="75000"/>
                  </a:schemeClr>
                </a:solidFill>
              </a:rPr>
              <a:t>This lesson plan gives you an overview of the topic, materials needed and the procedure on how to implement the lesson.​</a:t>
            </a:r>
          </a:p>
          <a:p>
            <a:pPr marL="342900" indent="-342900">
              <a:buFont typeface="Arial" panose="020B0604020202020204" pitchFamily="34" charset="0"/>
              <a:buChar char="•"/>
            </a:pPr>
            <a:endParaRPr lang="en-US" sz="2000" b="1" dirty="0">
              <a:solidFill>
                <a:schemeClr val="accent1">
                  <a:lumMod val="75000"/>
                </a:schemeClr>
              </a:solidFill>
            </a:endParaRPr>
          </a:p>
          <a:p>
            <a:pPr marL="342900" indent="-342900">
              <a:buFont typeface="Arial" panose="020B0604020202020204" pitchFamily="34" charset="0"/>
              <a:buChar char="•"/>
            </a:pPr>
            <a:r>
              <a:rPr lang="en-US" sz="2000" b="1" dirty="0">
                <a:solidFill>
                  <a:schemeClr val="accent1">
                    <a:lumMod val="75000"/>
                  </a:schemeClr>
                </a:solidFill>
              </a:rPr>
              <a:t>Some of the lessons will come with additional handouts that may need to be copied for each student.</a:t>
            </a:r>
          </a:p>
        </p:txBody>
      </p:sp>
      <p:pic>
        <p:nvPicPr>
          <p:cNvPr id="3" name="Picture 2">
            <a:extLst>
              <a:ext uri="{FF2B5EF4-FFF2-40B4-BE49-F238E27FC236}">
                <a16:creationId xmlns:a16="http://schemas.microsoft.com/office/drawing/2014/main" id="{B96A6BB0-BBC9-F8AF-1680-59AE1421E299}"/>
              </a:ext>
            </a:extLst>
          </p:cNvPr>
          <p:cNvPicPr>
            <a:picLocks noChangeAspect="1"/>
          </p:cNvPicPr>
          <p:nvPr/>
        </p:nvPicPr>
        <p:blipFill>
          <a:blip r:embed="rId3"/>
          <a:stretch>
            <a:fillRect/>
          </a:stretch>
        </p:blipFill>
        <p:spPr>
          <a:xfrm>
            <a:off x="10763752" y="513939"/>
            <a:ext cx="768163" cy="682811"/>
          </a:xfrm>
          <a:prstGeom prst="rect">
            <a:avLst/>
          </a:prstGeom>
        </p:spPr>
      </p:pic>
      <p:pic>
        <p:nvPicPr>
          <p:cNvPr id="4" name="Picture 3">
            <a:extLst>
              <a:ext uri="{FF2B5EF4-FFF2-40B4-BE49-F238E27FC236}">
                <a16:creationId xmlns:a16="http://schemas.microsoft.com/office/drawing/2014/main" id="{7C46DC56-9C95-0EE8-6356-B1B99B5474B2}"/>
              </a:ext>
            </a:extLst>
          </p:cNvPr>
          <p:cNvPicPr>
            <a:picLocks noChangeAspect="1"/>
          </p:cNvPicPr>
          <p:nvPr/>
        </p:nvPicPr>
        <p:blipFill>
          <a:blip r:embed="rId3"/>
          <a:stretch>
            <a:fillRect/>
          </a:stretch>
        </p:blipFill>
        <p:spPr>
          <a:xfrm>
            <a:off x="4206560" y="5257196"/>
            <a:ext cx="768163" cy="682811"/>
          </a:xfrm>
          <a:prstGeom prst="rect">
            <a:avLst/>
          </a:prstGeom>
        </p:spPr>
      </p:pic>
      <p:pic>
        <p:nvPicPr>
          <p:cNvPr id="5" name="Picture 4">
            <a:extLst>
              <a:ext uri="{FF2B5EF4-FFF2-40B4-BE49-F238E27FC236}">
                <a16:creationId xmlns:a16="http://schemas.microsoft.com/office/drawing/2014/main" id="{8E75FE6A-5EFC-CA8F-A9B2-B0639E78F1E6}"/>
              </a:ext>
            </a:extLst>
          </p:cNvPr>
          <p:cNvPicPr>
            <a:picLocks noChangeAspect="1"/>
          </p:cNvPicPr>
          <p:nvPr/>
        </p:nvPicPr>
        <p:blipFill>
          <a:blip r:embed="rId3"/>
          <a:stretch>
            <a:fillRect/>
          </a:stretch>
        </p:blipFill>
        <p:spPr>
          <a:xfrm>
            <a:off x="10379671" y="1196750"/>
            <a:ext cx="384081" cy="341405"/>
          </a:xfrm>
          <a:prstGeom prst="rect">
            <a:avLst/>
          </a:prstGeom>
        </p:spPr>
      </p:pic>
    </p:spTree>
    <p:extLst>
      <p:ext uri="{BB962C8B-B14F-4D97-AF65-F5344CB8AC3E}">
        <p14:creationId xmlns:p14="http://schemas.microsoft.com/office/powerpoint/2010/main" val="1569154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F11BC-B491-E1EE-E31B-43FE22107D9D}"/>
              </a:ext>
            </a:extLst>
          </p:cNvPr>
          <p:cNvSpPr>
            <a:spLocks noGrp="1"/>
          </p:cNvSpPr>
          <p:nvPr>
            <p:ph type="title"/>
          </p:nvPr>
        </p:nvSpPr>
        <p:spPr/>
        <p:txBody>
          <a:bodyPr/>
          <a:lstStyle/>
          <a:p>
            <a:br>
              <a:rPr lang="en-US" sz="8000" dirty="0">
                <a:latin typeface="Berlin Sans FB Demi" panose="020E0802020502020306" pitchFamily="34" charset="0"/>
              </a:rPr>
            </a:br>
            <a:r>
              <a:rPr lang="en-US" sz="8000" dirty="0">
                <a:latin typeface="Berlin Sans FB Demi" panose="020E0802020502020306" pitchFamily="34" charset="0"/>
              </a:rPr>
              <a:t>ENRICHMENT CURRICULUM ADDITIONAL </a:t>
            </a:r>
            <a:br>
              <a:rPr lang="en-US" sz="8000" dirty="0">
                <a:latin typeface="Berlin Sans FB Demi" panose="020E0802020502020306" pitchFamily="34" charset="0"/>
              </a:rPr>
            </a:br>
            <a:r>
              <a:rPr lang="en-US" sz="8000" dirty="0">
                <a:latin typeface="Berlin Sans FB Demi" panose="020E0802020502020306" pitchFamily="34" charset="0"/>
              </a:rPr>
              <a:t>DETAILS</a:t>
            </a:r>
          </a:p>
        </p:txBody>
      </p:sp>
    </p:spTree>
    <p:extLst>
      <p:ext uri="{BB962C8B-B14F-4D97-AF65-F5344CB8AC3E}">
        <p14:creationId xmlns:p14="http://schemas.microsoft.com/office/powerpoint/2010/main" val="417734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EB98926-FDA8-B4BD-B545-297DC2919435}"/>
              </a:ext>
            </a:extLst>
          </p:cNvPr>
          <p:cNvPicPr>
            <a:picLocks noChangeAspect="1"/>
          </p:cNvPicPr>
          <p:nvPr/>
        </p:nvPicPr>
        <p:blipFill>
          <a:blip r:embed="rId2"/>
          <a:stretch>
            <a:fillRect/>
          </a:stretch>
        </p:blipFill>
        <p:spPr>
          <a:xfrm>
            <a:off x="2562131" y="2556353"/>
            <a:ext cx="3693814" cy="3693814"/>
          </a:xfrm>
          <a:prstGeom prst="rect">
            <a:avLst/>
          </a:prstGeom>
        </p:spPr>
      </p:pic>
      <p:pic>
        <p:nvPicPr>
          <p:cNvPr id="4" name="Picture 3">
            <a:extLst>
              <a:ext uri="{FF2B5EF4-FFF2-40B4-BE49-F238E27FC236}">
                <a16:creationId xmlns:a16="http://schemas.microsoft.com/office/drawing/2014/main" id="{1272F469-9E6D-D2B2-5F07-A242C968880A}"/>
              </a:ext>
            </a:extLst>
          </p:cNvPr>
          <p:cNvPicPr>
            <a:picLocks noChangeAspect="1"/>
          </p:cNvPicPr>
          <p:nvPr/>
        </p:nvPicPr>
        <p:blipFill>
          <a:blip r:embed="rId3"/>
          <a:stretch>
            <a:fillRect/>
          </a:stretch>
        </p:blipFill>
        <p:spPr>
          <a:xfrm>
            <a:off x="297085" y="347508"/>
            <a:ext cx="3208718" cy="3216621"/>
          </a:xfrm>
          <a:prstGeom prst="rect">
            <a:avLst/>
          </a:prstGeom>
        </p:spPr>
      </p:pic>
      <p:pic>
        <p:nvPicPr>
          <p:cNvPr id="5" name="Picture 4">
            <a:extLst>
              <a:ext uri="{FF2B5EF4-FFF2-40B4-BE49-F238E27FC236}">
                <a16:creationId xmlns:a16="http://schemas.microsoft.com/office/drawing/2014/main" id="{BCB95A82-4DD1-9330-3F68-D14279434D56}"/>
              </a:ext>
            </a:extLst>
          </p:cNvPr>
          <p:cNvPicPr>
            <a:picLocks noChangeAspect="1"/>
          </p:cNvPicPr>
          <p:nvPr/>
        </p:nvPicPr>
        <p:blipFill>
          <a:blip r:embed="rId2"/>
          <a:stretch>
            <a:fillRect/>
          </a:stretch>
        </p:blipFill>
        <p:spPr>
          <a:xfrm>
            <a:off x="8818301" y="474325"/>
            <a:ext cx="2553242" cy="2553242"/>
          </a:xfrm>
          <a:prstGeom prst="rect">
            <a:avLst/>
          </a:prstGeom>
        </p:spPr>
      </p:pic>
      <p:pic>
        <p:nvPicPr>
          <p:cNvPr id="6" name="Picture 5">
            <a:extLst>
              <a:ext uri="{FF2B5EF4-FFF2-40B4-BE49-F238E27FC236}">
                <a16:creationId xmlns:a16="http://schemas.microsoft.com/office/drawing/2014/main" id="{1CBFFB66-230C-2E29-DE5A-716D4D800557}"/>
              </a:ext>
            </a:extLst>
          </p:cNvPr>
          <p:cNvPicPr>
            <a:picLocks noChangeAspect="1"/>
          </p:cNvPicPr>
          <p:nvPr/>
        </p:nvPicPr>
        <p:blipFill>
          <a:blip r:embed="rId4"/>
          <a:stretch>
            <a:fillRect/>
          </a:stretch>
        </p:blipFill>
        <p:spPr>
          <a:xfrm>
            <a:off x="6254038" y="1889905"/>
            <a:ext cx="2906162" cy="2906162"/>
          </a:xfrm>
          <a:prstGeom prst="rect">
            <a:avLst/>
          </a:prstGeom>
        </p:spPr>
      </p:pic>
      <p:pic>
        <p:nvPicPr>
          <p:cNvPr id="7" name="Picture 6">
            <a:extLst>
              <a:ext uri="{FF2B5EF4-FFF2-40B4-BE49-F238E27FC236}">
                <a16:creationId xmlns:a16="http://schemas.microsoft.com/office/drawing/2014/main" id="{7EFA7A00-92B7-2700-036E-16DE73B10D6D}"/>
              </a:ext>
            </a:extLst>
          </p:cNvPr>
          <p:cNvPicPr>
            <a:picLocks noChangeAspect="1"/>
          </p:cNvPicPr>
          <p:nvPr/>
        </p:nvPicPr>
        <p:blipFill>
          <a:blip r:embed="rId5"/>
          <a:stretch>
            <a:fillRect/>
          </a:stretch>
        </p:blipFill>
        <p:spPr>
          <a:xfrm>
            <a:off x="9629869" y="3547222"/>
            <a:ext cx="768163" cy="682811"/>
          </a:xfrm>
          <a:prstGeom prst="rect">
            <a:avLst/>
          </a:prstGeom>
        </p:spPr>
      </p:pic>
      <p:pic>
        <p:nvPicPr>
          <p:cNvPr id="8" name="Picture 7">
            <a:extLst>
              <a:ext uri="{FF2B5EF4-FFF2-40B4-BE49-F238E27FC236}">
                <a16:creationId xmlns:a16="http://schemas.microsoft.com/office/drawing/2014/main" id="{849F6745-E5F3-71D0-1BBD-AB6CD8A8A80E}"/>
              </a:ext>
            </a:extLst>
          </p:cNvPr>
          <p:cNvPicPr>
            <a:picLocks noChangeAspect="1"/>
          </p:cNvPicPr>
          <p:nvPr/>
        </p:nvPicPr>
        <p:blipFill>
          <a:blip r:embed="rId5"/>
          <a:stretch>
            <a:fillRect/>
          </a:stretch>
        </p:blipFill>
        <p:spPr>
          <a:xfrm>
            <a:off x="7342100" y="743713"/>
            <a:ext cx="768163" cy="682811"/>
          </a:xfrm>
          <a:prstGeom prst="rect">
            <a:avLst/>
          </a:prstGeom>
        </p:spPr>
      </p:pic>
      <p:pic>
        <p:nvPicPr>
          <p:cNvPr id="9" name="Picture 8">
            <a:extLst>
              <a:ext uri="{FF2B5EF4-FFF2-40B4-BE49-F238E27FC236}">
                <a16:creationId xmlns:a16="http://schemas.microsoft.com/office/drawing/2014/main" id="{DF8EDD91-41E4-C46E-E232-43DE300E1BE0}"/>
              </a:ext>
            </a:extLst>
          </p:cNvPr>
          <p:cNvPicPr>
            <a:picLocks noChangeAspect="1"/>
          </p:cNvPicPr>
          <p:nvPr/>
        </p:nvPicPr>
        <p:blipFill>
          <a:blip r:embed="rId5"/>
          <a:stretch>
            <a:fillRect/>
          </a:stretch>
        </p:blipFill>
        <p:spPr>
          <a:xfrm>
            <a:off x="277364" y="5411795"/>
            <a:ext cx="768163" cy="682811"/>
          </a:xfrm>
          <a:prstGeom prst="rect">
            <a:avLst/>
          </a:prstGeom>
        </p:spPr>
      </p:pic>
      <p:pic>
        <p:nvPicPr>
          <p:cNvPr id="10" name="Picture 9">
            <a:extLst>
              <a:ext uri="{FF2B5EF4-FFF2-40B4-BE49-F238E27FC236}">
                <a16:creationId xmlns:a16="http://schemas.microsoft.com/office/drawing/2014/main" id="{9F452C4A-0A90-263E-71ED-7B07378BC82E}"/>
              </a:ext>
            </a:extLst>
          </p:cNvPr>
          <p:cNvPicPr>
            <a:picLocks noChangeAspect="1"/>
          </p:cNvPicPr>
          <p:nvPr/>
        </p:nvPicPr>
        <p:blipFill>
          <a:blip r:embed="rId5"/>
          <a:stretch>
            <a:fillRect/>
          </a:stretch>
        </p:blipFill>
        <p:spPr>
          <a:xfrm>
            <a:off x="1094027" y="4991755"/>
            <a:ext cx="473201" cy="420623"/>
          </a:xfrm>
          <a:prstGeom prst="rect">
            <a:avLst/>
          </a:prstGeom>
        </p:spPr>
      </p:pic>
      <p:sp>
        <p:nvSpPr>
          <p:cNvPr id="12" name="TextBox 11">
            <a:extLst>
              <a:ext uri="{FF2B5EF4-FFF2-40B4-BE49-F238E27FC236}">
                <a16:creationId xmlns:a16="http://schemas.microsoft.com/office/drawing/2014/main" id="{4B9099EE-C064-90DD-8EB8-DDE1886F7FFF}"/>
              </a:ext>
            </a:extLst>
          </p:cNvPr>
          <p:cNvSpPr txBox="1"/>
          <p:nvPr/>
        </p:nvSpPr>
        <p:spPr>
          <a:xfrm>
            <a:off x="2922971" y="2953154"/>
            <a:ext cx="2906163" cy="2862322"/>
          </a:xfrm>
          <a:prstGeom prst="rect">
            <a:avLst/>
          </a:prstGeom>
          <a:noFill/>
        </p:spPr>
        <p:txBody>
          <a:bodyPr wrap="square">
            <a:spAutoFit/>
          </a:bodyPr>
          <a:lstStyle/>
          <a:p>
            <a:pPr algn="ctr"/>
            <a:r>
              <a:rPr lang="en-US" b="1" dirty="0">
                <a:solidFill>
                  <a:schemeClr val="accent5"/>
                </a:solidFill>
              </a:rPr>
              <a:t>We all know, kids love a good movie day, however, we cannot stream movies daily in afterschool.  If a site would like to have a movie night, it will need to be a preplanned event with notices sent home to parents so they can decide if they would like to opt out.</a:t>
            </a:r>
          </a:p>
        </p:txBody>
      </p:sp>
      <p:sp>
        <p:nvSpPr>
          <p:cNvPr id="13" name="Oval 12">
            <a:extLst>
              <a:ext uri="{FF2B5EF4-FFF2-40B4-BE49-F238E27FC236}">
                <a16:creationId xmlns:a16="http://schemas.microsoft.com/office/drawing/2014/main" id="{A1F05C27-ACE4-F75A-C90A-BFB2545C3A7C}"/>
              </a:ext>
            </a:extLst>
          </p:cNvPr>
          <p:cNvSpPr/>
          <p:nvPr/>
        </p:nvSpPr>
        <p:spPr>
          <a:xfrm>
            <a:off x="4068072" y="127427"/>
            <a:ext cx="2565990" cy="255538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17EB20C-B3CD-E2E2-2E74-7A7915DC8791}"/>
              </a:ext>
            </a:extLst>
          </p:cNvPr>
          <p:cNvSpPr txBox="1"/>
          <p:nvPr/>
        </p:nvSpPr>
        <p:spPr>
          <a:xfrm>
            <a:off x="448362" y="940155"/>
            <a:ext cx="2906163" cy="2031325"/>
          </a:xfrm>
          <a:prstGeom prst="rect">
            <a:avLst/>
          </a:prstGeom>
          <a:noFill/>
        </p:spPr>
        <p:txBody>
          <a:bodyPr wrap="square" rtlCol="0">
            <a:spAutoFit/>
          </a:bodyPr>
          <a:lstStyle/>
          <a:p>
            <a:pPr algn="ctr"/>
            <a:r>
              <a:rPr lang="en-US" b="1" dirty="0">
                <a:solidFill>
                  <a:schemeClr val="accent5"/>
                </a:solidFill>
              </a:rPr>
              <a:t>Extension activities are included for months that have extended breaks (Thanksgiving, Winter Break, etc.), that can be utilized if the scheduled days off change.​</a:t>
            </a:r>
          </a:p>
        </p:txBody>
      </p:sp>
      <p:sp>
        <p:nvSpPr>
          <p:cNvPr id="16" name="TextBox 15">
            <a:extLst>
              <a:ext uri="{FF2B5EF4-FFF2-40B4-BE49-F238E27FC236}">
                <a16:creationId xmlns:a16="http://schemas.microsoft.com/office/drawing/2014/main" id="{3E579D06-8F1B-5FBA-B703-BB3BAEC64CD6}"/>
              </a:ext>
            </a:extLst>
          </p:cNvPr>
          <p:cNvSpPr txBox="1"/>
          <p:nvPr/>
        </p:nvSpPr>
        <p:spPr>
          <a:xfrm>
            <a:off x="4126361" y="612815"/>
            <a:ext cx="2565991" cy="1754326"/>
          </a:xfrm>
          <a:prstGeom prst="rect">
            <a:avLst/>
          </a:prstGeom>
          <a:noFill/>
        </p:spPr>
        <p:txBody>
          <a:bodyPr wrap="square" rtlCol="0">
            <a:spAutoFit/>
          </a:bodyPr>
          <a:lstStyle/>
          <a:p>
            <a:pPr algn="ctr"/>
            <a:r>
              <a:rPr lang="en-US" b="1" dirty="0">
                <a:solidFill>
                  <a:schemeClr val="accent5"/>
                </a:solidFill>
              </a:rPr>
              <a:t>All activities can be modified for different age levels.​  We will also be piloting an SEL curriculum for ECE students. </a:t>
            </a:r>
          </a:p>
        </p:txBody>
      </p:sp>
      <p:sp>
        <p:nvSpPr>
          <p:cNvPr id="17" name="TextBox 16">
            <a:extLst>
              <a:ext uri="{FF2B5EF4-FFF2-40B4-BE49-F238E27FC236}">
                <a16:creationId xmlns:a16="http://schemas.microsoft.com/office/drawing/2014/main" id="{BB84CD50-A0C1-2A8A-8C78-C49739446D79}"/>
              </a:ext>
            </a:extLst>
          </p:cNvPr>
          <p:cNvSpPr txBox="1"/>
          <p:nvPr/>
        </p:nvSpPr>
        <p:spPr>
          <a:xfrm>
            <a:off x="8926773" y="945666"/>
            <a:ext cx="2286999" cy="1754326"/>
          </a:xfrm>
          <a:prstGeom prst="rect">
            <a:avLst/>
          </a:prstGeom>
          <a:noFill/>
        </p:spPr>
        <p:txBody>
          <a:bodyPr wrap="square" rtlCol="0">
            <a:spAutoFit/>
          </a:bodyPr>
          <a:lstStyle/>
          <a:p>
            <a:pPr algn="ctr"/>
            <a:r>
              <a:rPr lang="en-US" b="1" dirty="0">
                <a:solidFill>
                  <a:schemeClr val="accent5"/>
                </a:solidFill>
              </a:rPr>
              <a:t>Additional Physical Fitness activities will be included at the end of the Enrichment Curriculum Binder​.​</a:t>
            </a:r>
          </a:p>
        </p:txBody>
      </p:sp>
      <p:sp>
        <p:nvSpPr>
          <p:cNvPr id="18" name="TextBox 17">
            <a:extLst>
              <a:ext uri="{FF2B5EF4-FFF2-40B4-BE49-F238E27FC236}">
                <a16:creationId xmlns:a16="http://schemas.microsoft.com/office/drawing/2014/main" id="{9801F8B1-02A6-47B9-3B2F-A19AA111AC4B}"/>
              </a:ext>
            </a:extLst>
          </p:cNvPr>
          <p:cNvSpPr txBox="1"/>
          <p:nvPr/>
        </p:nvSpPr>
        <p:spPr>
          <a:xfrm>
            <a:off x="6438189" y="2304660"/>
            <a:ext cx="2565991" cy="2308324"/>
          </a:xfrm>
          <a:prstGeom prst="rect">
            <a:avLst/>
          </a:prstGeom>
          <a:noFill/>
        </p:spPr>
        <p:txBody>
          <a:bodyPr wrap="square" rtlCol="0">
            <a:spAutoFit/>
          </a:bodyPr>
          <a:lstStyle/>
          <a:p>
            <a:pPr algn="ctr"/>
            <a:r>
              <a:rPr lang="en-US" b="1" dirty="0">
                <a:solidFill>
                  <a:schemeClr val="accent5"/>
                </a:solidFill>
              </a:rPr>
              <a:t>Each day a new activity or lesson will be expected, the previous day’s lesson should not be carried over to the next day unless otherwise indicated on the schedule.</a:t>
            </a:r>
          </a:p>
        </p:txBody>
      </p:sp>
    </p:spTree>
    <p:extLst>
      <p:ext uri="{BB962C8B-B14F-4D97-AF65-F5344CB8AC3E}">
        <p14:creationId xmlns:p14="http://schemas.microsoft.com/office/powerpoint/2010/main" val="2413968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8D358-A944-DD1D-F339-D18864AD7994}"/>
              </a:ext>
            </a:extLst>
          </p:cNvPr>
          <p:cNvSpPr>
            <a:spLocks noGrp="1"/>
          </p:cNvSpPr>
          <p:nvPr>
            <p:ph type="title"/>
          </p:nvPr>
        </p:nvSpPr>
        <p:spPr/>
        <p:txBody>
          <a:bodyPr/>
          <a:lstStyle/>
          <a:p>
            <a:pPr algn="l"/>
            <a:r>
              <a:rPr lang="en-US" sz="4400" dirty="0"/>
              <a:t>			</a:t>
            </a:r>
            <a:endParaRPr lang="en-US" sz="2800" dirty="0"/>
          </a:p>
        </p:txBody>
      </p:sp>
      <p:sp>
        <p:nvSpPr>
          <p:cNvPr id="4" name="TextBox 3">
            <a:extLst>
              <a:ext uri="{FF2B5EF4-FFF2-40B4-BE49-F238E27FC236}">
                <a16:creationId xmlns:a16="http://schemas.microsoft.com/office/drawing/2014/main" id="{1562C8B4-CF0D-B166-0002-F9934293A4E7}"/>
              </a:ext>
            </a:extLst>
          </p:cNvPr>
          <p:cNvSpPr txBox="1"/>
          <p:nvPr/>
        </p:nvSpPr>
        <p:spPr>
          <a:xfrm>
            <a:off x="3139267" y="1922873"/>
            <a:ext cx="6627135" cy="4801314"/>
          </a:xfrm>
          <a:prstGeom prst="rect">
            <a:avLst/>
          </a:prstGeom>
          <a:noFill/>
        </p:spPr>
        <p:txBody>
          <a:bodyPr wrap="square" rtlCol="0">
            <a:spAutoFit/>
          </a:bodyPr>
          <a:lstStyle/>
          <a:p>
            <a:r>
              <a:rPr lang="en-US" b="1" dirty="0">
                <a:solidFill>
                  <a:schemeClr val="bg1"/>
                </a:solidFill>
              </a:rPr>
              <a:t>WHO? 		Paraprofessionals and Teachers covering 			hours after Academic Power Hour from 			4:30 pm to 6:00 pm </a:t>
            </a:r>
          </a:p>
          <a:p>
            <a:br>
              <a:rPr lang="en-US" b="1" dirty="0">
                <a:solidFill>
                  <a:schemeClr val="bg1"/>
                </a:solidFill>
              </a:rPr>
            </a:br>
            <a:r>
              <a:rPr lang="en-US" b="1" dirty="0">
                <a:solidFill>
                  <a:schemeClr val="bg1"/>
                </a:solidFill>
              </a:rPr>
              <a:t>WHAT? 		Social Emotional Learning  Activities</a:t>
            </a:r>
          </a:p>
          <a:p>
            <a:br>
              <a:rPr lang="en-US" b="1" dirty="0">
                <a:solidFill>
                  <a:schemeClr val="bg1"/>
                </a:solidFill>
              </a:rPr>
            </a:br>
            <a:r>
              <a:rPr lang="en-US" b="1" dirty="0">
                <a:solidFill>
                  <a:schemeClr val="bg1"/>
                </a:solidFill>
              </a:rPr>
              <a:t>WHEN?		Everyday!</a:t>
            </a:r>
          </a:p>
          <a:p>
            <a:br>
              <a:rPr lang="en-US" b="1" dirty="0">
                <a:solidFill>
                  <a:schemeClr val="bg1"/>
                </a:solidFill>
              </a:rPr>
            </a:br>
            <a:r>
              <a:rPr lang="en-US" b="1" dirty="0">
                <a:solidFill>
                  <a:schemeClr val="bg1"/>
                </a:solidFill>
              </a:rPr>
              <a:t>WHERE? 		Assigned grade level classroom or other 			adequate space</a:t>
            </a:r>
          </a:p>
          <a:p>
            <a:br>
              <a:rPr lang="en-US" b="1" dirty="0">
                <a:solidFill>
                  <a:schemeClr val="bg1"/>
                </a:solidFill>
              </a:rPr>
            </a:br>
            <a:r>
              <a:rPr lang="en-US" b="1" dirty="0">
                <a:solidFill>
                  <a:schemeClr val="bg1"/>
                </a:solidFill>
              </a:rPr>
              <a:t>WHY?		We need to meet our grant objective of 			75% of regular program attendees will 			show improvement from ​Fall to Spring in 			classroom behavior and attentiveness.</a:t>
            </a:r>
          </a:p>
          <a:p>
            <a:br>
              <a:rPr lang="en-US" b="1" dirty="0">
                <a:solidFill>
                  <a:schemeClr val="bg1"/>
                </a:solidFill>
              </a:rPr>
            </a:br>
            <a:r>
              <a:rPr lang="en-US" b="1" dirty="0">
                <a:solidFill>
                  <a:schemeClr val="bg1"/>
                </a:solidFill>
              </a:rPr>
              <a:t>HOW?	 	Dedication and Creativity!</a:t>
            </a:r>
          </a:p>
        </p:txBody>
      </p:sp>
    </p:spTree>
    <p:extLst>
      <p:ext uri="{BB962C8B-B14F-4D97-AF65-F5344CB8AC3E}">
        <p14:creationId xmlns:p14="http://schemas.microsoft.com/office/powerpoint/2010/main" val="2596269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FEE9FF-D0CA-B436-4CB5-960CCBDB17C0}"/>
              </a:ext>
            </a:extLst>
          </p:cNvPr>
          <p:cNvSpPr txBox="1"/>
          <p:nvPr/>
        </p:nvSpPr>
        <p:spPr>
          <a:xfrm>
            <a:off x="221674" y="89624"/>
            <a:ext cx="11850254" cy="1692771"/>
          </a:xfrm>
          <a:prstGeom prst="rect">
            <a:avLst/>
          </a:prstGeom>
          <a:noFill/>
        </p:spPr>
        <p:txBody>
          <a:bodyPr wrap="square" rtlCol="0">
            <a:spAutoFit/>
          </a:bodyPr>
          <a:lstStyle/>
          <a:p>
            <a:pPr algn="ctr"/>
            <a:r>
              <a:rPr lang="en-US" sz="3200" b="1" dirty="0">
                <a:solidFill>
                  <a:schemeClr val="accent5"/>
                </a:solidFill>
              </a:rPr>
              <a:t>Reflections, Gratitude and Purpose</a:t>
            </a:r>
          </a:p>
          <a:p>
            <a:endParaRPr lang="en-US" b="1" dirty="0">
              <a:solidFill>
                <a:schemeClr val="accent5"/>
              </a:solidFill>
            </a:endParaRPr>
          </a:p>
          <a:p>
            <a:endParaRPr lang="en-US" b="1" dirty="0">
              <a:solidFill>
                <a:schemeClr val="accent5"/>
              </a:solidFill>
            </a:endParaRPr>
          </a:p>
          <a:p>
            <a:endParaRPr lang="en-US" b="1" dirty="0">
              <a:solidFill>
                <a:schemeClr val="accent5"/>
              </a:solidFill>
            </a:endParaRPr>
          </a:p>
          <a:p>
            <a:endParaRPr lang="en-US" b="1" dirty="0">
              <a:solidFill>
                <a:schemeClr val="accent5"/>
              </a:solidFill>
            </a:endParaRPr>
          </a:p>
        </p:txBody>
      </p:sp>
      <p:pic>
        <p:nvPicPr>
          <p:cNvPr id="3" name="Picture 2">
            <a:extLst>
              <a:ext uri="{FF2B5EF4-FFF2-40B4-BE49-F238E27FC236}">
                <a16:creationId xmlns:a16="http://schemas.microsoft.com/office/drawing/2014/main" id="{6237AD0F-B4CB-232E-03CC-798410D690C7}"/>
              </a:ext>
            </a:extLst>
          </p:cNvPr>
          <p:cNvPicPr>
            <a:picLocks noChangeAspect="1"/>
          </p:cNvPicPr>
          <p:nvPr/>
        </p:nvPicPr>
        <p:blipFill>
          <a:blip r:embed="rId2"/>
          <a:stretch>
            <a:fillRect/>
          </a:stretch>
        </p:blipFill>
        <p:spPr>
          <a:xfrm>
            <a:off x="304803" y="83036"/>
            <a:ext cx="609599" cy="541865"/>
          </a:xfrm>
          <a:prstGeom prst="rect">
            <a:avLst/>
          </a:prstGeom>
        </p:spPr>
      </p:pic>
      <p:pic>
        <p:nvPicPr>
          <p:cNvPr id="5" name="Picture 4">
            <a:extLst>
              <a:ext uri="{FF2B5EF4-FFF2-40B4-BE49-F238E27FC236}">
                <a16:creationId xmlns:a16="http://schemas.microsoft.com/office/drawing/2014/main" id="{2C9BC481-EF8E-3739-5526-C303EB601C0E}"/>
              </a:ext>
            </a:extLst>
          </p:cNvPr>
          <p:cNvPicPr>
            <a:picLocks noChangeAspect="1"/>
          </p:cNvPicPr>
          <p:nvPr/>
        </p:nvPicPr>
        <p:blipFill>
          <a:blip r:embed="rId2"/>
          <a:stretch>
            <a:fillRect/>
          </a:stretch>
        </p:blipFill>
        <p:spPr>
          <a:xfrm>
            <a:off x="11303765" y="89624"/>
            <a:ext cx="768163" cy="682811"/>
          </a:xfrm>
          <a:prstGeom prst="rect">
            <a:avLst/>
          </a:prstGeom>
        </p:spPr>
      </p:pic>
      <p:pic>
        <p:nvPicPr>
          <p:cNvPr id="6" name="Picture 5">
            <a:extLst>
              <a:ext uri="{FF2B5EF4-FFF2-40B4-BE49-F238E27FC236}">
                <a16:creationId xmlns:a16="http://schemas.microsoft.com/office/drawing/2014/main" id="{9F17E246-419C-28DA-764C-382F66666512}"/>
              </a:ext>
            </a:extLst>
          </p:cNvPr>
          <p:cNvPicPr>
            <a:picLocks noChangeAspect="1"/>
          </p:cNvPicPr>
          <p:nvPr/>
        </p:nvPicPr>
        <p:blipFill>
          <a:blip r:embed="rId2"/>
          <a:stretch>
            <a:fillRect/>
          </a:stretch>
        </p:blipFill>
        <p:spPr>
          <a:xfrm>
            <a:off x="10808846" y="89624"/>
            <a:ext cx="384081" cy="341405"/>
          </a:xfrm>
          <a:prstGeom prst="rect">
            <a:avLst/>
          </a:prstGeom>
        </p:spPr>
      </p:pic>
      <p:pic>
        <p:nvPicPr>
          <p:cNvPr id="7" name="Picture 6">
            <a:extLst>
              <a:ext uri="{FF2B5EF4-FFF2-40B4-BE49-F238E27FC236}">
                <a16:creationId xmlns:a16="http://schemas.microsoft.com/office/drawing/2014/main" id="{7B050D33-FE2F-C322-1C3C-EC4EEF28071D}"/>
              </a:ext>
            </a:extLst>
          </p:cNvPr>
          <p:cNvPicPr>
            <a:picLocks noChangeAspect="1"/>
          </p:cNvPicPr>
          <p:nvPr/>
        </p:nvPicPr>
        <p:blipFill>
          <a:blip r:embed="rId3"/>
          <a:stretch>
            <a:fillRect/>
          </a:stretch>
        </p:blipFill>
        <p:spPr>
          <a:xfrm>
            <a:off x="3083061" y="529990"/>
            <a:ext cx="5751263" cy="5765428"/>
          </a:xfrm>
          <a:prstGeom prst="rect">
            <a:avLst/>
          </a:prstGeom>
        </p:spPr>
      </p:pic>
      <p:pic>
        <p:nvPicPr>
          <p:cNvPr id="9" name="Picture 8">
            <a:extLst>
              <a:ext uri="{FF2B5EF4-FFF2-40B4-BE49-F238E27FC236}">
                <a16:creationId xmlns:a16="http://schemas.microsoft.com/office/drawing/2014/main" id="{F5A98AF0-34C2-7368-891C-3991471F33BA}"/>
              </a:ext>
            </a:extLst>
          </p:cNvPr>
          <p:cNvPicPr>
            <a:picLocks noChangeAspect="1"/>
          </p:cNvPicPr>
          <p:nvPr/>
        </p:nvPicPr>
        <p:blipFill>
          <a:blip r:embed="rId4"/>
          <a:stretch>
            <a:fillRect/>
          </a:stretch>
        </p:blipFill>
        <p:spPr>
          <a:xfrm>
            <a:off x="8195461" y="1405822"/>
            <a:ext cx="4013764" cy="4013764"/>
          </a:xfrm>
          <a:prstGeom prst="rect">
            <a:avLst/>
          </a:prstGeom>
        </p:spPr>
      </p:pic>
      <p:sp>
        <p:nvSpPr>
          <p:cNvPr id="11" name="Oval 10">
            <a:extLst>
              <a:ext uri="{FF2B5EF4-FFF2-40B4-BE49-F238E27FC236}">
                <a16:creationId xmlns:a16="http://schemas.microsoft.com/office/drawing/2014/main" id="{B8797CFF-ED32-E47A-0EED-0E83DBF88D28}"/>
              </a:ext>
            </a:extLst>
          </p:cNvPr>
          <p:cNvSpPr/>
          <p:nvPr/>
        </p:nvSpPr>
        <p:spPr>
          <a:xfrm>
            <a:off x="271824" y="260326"/>
            <a:ext cx="3924944" cy="382795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390FA76-0B80-DAB4-C25E-03261B748CCC}"/>
              </a:ext>
            </a:extLst>
          </p:cNvPr>
          <p:cNvSpPr txBox="1"/>
          <p:nvPr/>
        </p:nvSpPr>
        <p:spPr>
          <a:xfrm>
            <a:off x="722342" y="790842"/>
            <a:ext cx="2963195" cy="2862322"/>
          </a:xfrm>
          <a:prstGeom prst="rect">
            <a:avLst/>
          </a:prstGeom>
          <a:noFill/>
        </p:spPr>
        <p:txBody>
          <a:bodyPr wrap="square" rtlCol="0">
            <a:spAutoFit/>
          </a:bodyPr>
          <a:lstStyle/>
          <a:p>
            <a:pPr algn="ctr"/>
            <a:r>
              <a:rPr lang="en-US" b="1" dirty="0">
                <a:solidFill>
                  <a:schemeClr val="bg1"/>
                </a:solidFill>
              </a:rPr>
              <a:t>With the changes prompted by a worldwide pandemic, children now more than ever need social emotional support.  We have created this guide to ensure students have daily SEL activities that can help them learn life skills, character development and coping skills.</a:t>
            </a:r>
          </a:p>
        </p:txBody>
      </p:sp>
      <p:sp>
        <p:nvSpPr>
          <p:cNvPr id="13" name="TextBox 12">
            <a:extLst>
              <a:ext uri="{FF2B5EF4-FFF2-40B4-BE49-F238E27FC236}">
                <a16:creationId xmlns:a16="http://schemas.microsoft.com/office/drawing/2014/main" id="{42F48F22-3E0E-79C9-5E8A-96D0DC2691B1}"/>
              </a:ext>
            </a:extLst>
          </p:cNvPr>
          <p:cNvSpPr txBox="1"/>
          <p:nvPr/>
        </p:nvSpPr>
        <p:spPr>
          <a:xfrm>
            <a:off x="4181477" y="1305341"/>
            <a:ext cx="3925045" cy="4247317"/>
          </a:xfrm>
          <a:prstGeom prst="rect">
            <a:avLst/>
          </a:prstGeom>
          <a:noFill/>
        </p:spPr>
        <p:txBody>
          <a:bodyPr wrap="square" rtlCol="0">
            <a:spAutoFit/>
          </a:bodyPr>
          <a:lstStyle/>
          <a:p>
            <a:pPr algn="ctr"/>
            <a:r>
              <a:rPr lang="en-US" b="1" dirty="0">
                <a:solidFill>
                  <a:schemeClr val="accent5"/>
                </a:solidFill>
              </a:rPr>
              <a:t>Additionally, the pandemic has created unprecedented staffing challenges.  We honor and appreciate all the staff who have dedicated additional time and resources to students during out of school time hours.  To assist with the transition from a sometimes challenging day, we also hope the preplanned activities will take away the additional need for planning afterschool lessons.  With so many teachers stepping in to help in the program, we also wanted to ensure they could get an overview of our monthly themed activities.</a:t>
            </a:r>
          </a:p>
        </p:txBody>
      </p:sp>
      <p:sp>
        <p:nvSpPr>
          <p:cNvPr id="14" name="TextBox 13">
            <a:extLst>
              <a:ext uri="{FF2B5EF4-FFF2-40B4-BE49-F238E27FC236}">
                <a16:creationId xmlns:a16="http://schemas.microsoft.com/office/drawing/2014/main" id="{92778A8C-A7F7-AFFE-1299-75FEE14637DA}"/>
              </a:ext>
            </a:extLst>
          </p:cNvPr>
          <p:cNvSpPr txBox="1"/>
          <p:nvPr/>
        </p:nvSpPr>
        <p:spPr>
          <a:xfrm>
            <a:off x="8614462" y="2052059"/>
            <a:ext cx="3175762" cy="2862322"/>
          </a:xfrm>
          <a:prstGeom prst="rect">
            <a:avLst/>
          </a:prstGeom>
          <a:noFill/>
        </p:spPr>
        <p:txBody>
          <a:bodyPr wrap="square" rtlCol="0">
            <a:spAutoFit/>
          </a:bodyPr>
          <a:lstStyle/>
          <a:p>
            <a:pPr algn="ctr"/>
            <a:r>
              <a:rPr lang="en-US" b="1" dirty="0">
                <a:solidFill>
                  <a:schemeClr val="bg1"/>
                </a:solidFill>
              </a:rPr>
              <a:t>Due to the nature of being a grant funded program, we do have to ensure fidelity in the structure and quality of our program especially as it pertains to what is written in the grant.  In order to stay in compliance, we do need to have daily SEL activities take place during afterschool. </a:t>
            </a:r>
          </a:p>
        </p:txBody>
      </p:sp>
    </p:spTree>
    <p:extLst>
      <p:ext uri="{BB962C8B-B14F-4D97-AF65-F5344CB8AC3E}">
        <p14:creationId xmlns:p14="http://schemas.microsoft.com/office/powerpoint/2010/main" val="2193985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10" y="1071466"/>
            <a:ext cx="10515600" cy="1325563"/>
          </a:xfrm>
        </p:spPr>
        <p:txBody>
          <a:bodyPr>
            <a:noAutofit/>
          </a:bodyPr>
          <a:lstStyle/>
          <a:p>
            <a:r>
              <a:rPr lang="en-US" sz="4800" dirty="0">
                <a:latin typeface="Franklin Gothic Demi" panose="020B0703020102020204" pitchFamily="34" charset="0"/>
              </a:rPr>
              <a:t>21CCLC </a:t>
            </a:r>
            <a:br>
              <a:rPr lang="en-US" sz="4800" dirty="0">
                <a:latin typeface="Franklin Gothic Demi" panose="020B0703020102020204" pitchFamily="34" charset="0"/>
              </a:rPr>
            </a:br>
            <a:r>
              <a:rPr lang="en-US" sz="4800" dirty="0">
                <a:latin typeface="Franklin Gothic Demi" panose="020B0703020102020204" pitchFamily="34" charset="0"/>
              </a:rPr>
              <a:t>OBJECTIVES</a:t>
            </a:r>
          </a:p>
        </p:txBody>
      </p:sp>
      <p:sp>
        <p:nvSpPr>
          <p:cNvPr id="4" name="TextBox 3">
            <a:extLst>
              <a:ext uri="{FF2B5EF4-FFF2-40B4-BE49-F238E27FC236}">
                <a16:creationId xmlns:a16="http://schemas.microsoft.com/office/drawing/2014/main" id="{C491A7BB-63E8-B747-629E-86B75323B2EF}"/>
              </a:ext>
            </a:extLst>
          </p:cNvPr>
          <p:cNvSpPr txBox="1"/>
          <p:nvPr/>
        </p:nvSpPr>
        <p:spPr>
          <a:xfrm>
            <a:off x="384810" y="2252173"/>
            <a:ext cx="11422380" cy="830997"/>
          </a:xfrm>
          <a:prstGeom prst="rect">
            <a:avLst/>
          </a:prstGeom>
          <a:noFill/>
        </p:spPr>
        <p:txBody>
          <a:bodyPr wrap="square">
            <a:spAutoFit/>
          </a:bodyPr>
          <a:lstStyle/>
          <a:p>
            <a:pPr algn="ctr"/>
            <a:r>
              <a:rPr lang="en-US" sz="2400" b="1" dirty="0">
                <a:solidFill>
                  <a:schemeClr val="bg1"/>
                </a:solidFill>
              </a:rPr>
              <a:t>The DCPS 21st CCLC grant has a set of objectives related </a:t>
            </a:r>
          </a:p>
          <a:p>
            <a:pPr algn="ctr"/>
            <a:r>
              <a:rPr lang="en-US" sz="2400" b="1" dirty="0">
                <a:solidFill>
                  <a:schemeClr val="bg1"/>
                </a:solidFill>
              </a:rPr>
              <a:t>to ​the outcomes we achieve:</a:t>
            </a:r>
          </a:p>
        </p:txBody>
      </p:sp>
      <p:sp>
        <p:nvSpPr>
          <p:cNvPr id="6" name="TextBox 5">
            <a:extLst>
              <a:ext uri="{FF2B5EF4-FFF2-40B4-BE49-F238E27FC236}">
                <a16:creationId xmlns:a16="http://schemas.microsoft.com/office/drawing/2014/main" id="{22F6EBCC-620B-E506-3C80-875A634DE01F}"/>
              </a:ext>
            </a:extLst>
          </p:cNvPr>
          <p:cNvSpPr txBox="1"/>
          <p:nvPr/>
        </p:nvSpPr>
        <p:spPr>
          <a:xfrm>
            <a:off x="3181338" y="3083170"/>
            <a:ext cx="6080357" cy="3416320"/>
          </a:xfrm>
          <a:prstGeom prst="rect">
            <a:avLst/>
          </a:prstGeom>
          <a:noFill/>
        </p:spPr>
        <p:txBody>
          <a:bodyPr wrap="square">
            <a:spAutoFit/>
          </a:bodyPr>
          <a:lstStyle/>
          <a:p>
            <a:pPr marL="285750" indent="-285750">
              <a:buFont typeface="Arial" panose="020B0604020202020204" pitchFamily="34" charset="0"/>
              <a:buChar char="•"/>
            </a:pPr>
            <a:r>
              <a:rPr lang="en-US" b="1" dirty="0">
                <a:solidFill>
                  <a:schemeClr val="bg1"/>
                </a:solidFill>
              </a:rPr>
              <a:t>90% average daily attendance in PK-Grade5 and ​75% in Grades 6-8.</a:t>
            </a:r>
          </a:p>
          <a:p>
            <a:pPr marL="285750" indent="-285750">
              <a:buFont typeface="Arial" panose="020B0604020202020204" pitchFamily="34" charset="0"/>
              <a:buChar char="•"/>
            </a:pPr>
            <a:r>
              <a:rPr lang="en-US" b="1" dirty="0">
                <a:solidFill>
                  <a:schemeClr val="bg1"/>
                </a:solidFill>
              </a:rPr>
              <a:t>​​40% of regular program attendees will make gains in ​classroom  grades from fall to spring.</a:t>
            </a:r>
          </a:p>
          <a:p>
            <a:pPr marL="285750" indent="-285750">
              <a:buFont typeface="Arial" panose="020B0604020202020204" pitchFamily="34" charset="0"/>
              <a:buChar char="•"/>
            </a:pPr>
            <a:r>
              <a:rPr lang="en-US" b="1" dirty="0">
                <a:solidFill>
                  <a:schemeClr val="bg1"/>
                </a:solidFill>
              </a:rPr>
              <a:t>​10% of regular program attendees will increase at least one ​proficiency level on ELA and math state assessments.​</a:t>
            </a:r>
          </a:p>
          <a:p>
            <a:pPr marL="285750" indent="-285750">
              <a:buFont typeface="Arial" panose="020B0604020202020204" pitchFamily="34" charset="0"/>
              <a:buChar char="•"/>
            </a:pPr>
            <a:r>
              <a:rPr lang="en-US" b="1" dirty="0">
                <a:solidFill>
                  <a:schemeClr val="bg1"/>
                </a:solidFill>
              </a:rPr>
              <a:t>75% of regular program attendees will show improvement from ​Fall to Spring in classroom behavior and attentiveness.​</a:t>
            </a:r>
          </a:p>
          <a:p>
            <a:pPr marL="285750" indent="-285750">
              <a:buFont typeface="Arial" panose="020B0604020202020204" pitchFamily="34" charset="0"/>
              <a:buChar char="•"/>
            </a:pPr>
            <a:r>
              <a:rPr lang="en-US" b="1" dirty="0">
                <a:solidFill>
                  <a:schemeClr val="bg1"/>
                </a:solidFill>
              </a:rPr>
              <a:t>A cumulative of 60% of student program participants' family ​members will attend at least three program events as measured ​by attendance logs and surveys.</a:t>
            </a:r>
          </a:p>
        </p:txBody>
      </p:sp>
    </p:spTree>
    <p:extLst>
      <p:ext uri="{BB962C8B-B14F-4D97-AF65-F5344CB8AC3E}">
        <p14:creationId xmlns:p14="http://schemas.microsoft.com/office/powerpoint/2010/main" val="691343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D8FB322-8A66-8582-7229-AD3F8A6E0E12}"/>
              </a:ext>
            </a:extLst>
          </p:cNvPr>
          <p:cNvSpPr txBox="1"/>
          <p:nvPr/>
        </p:nvSpPr>
        <p:spPr>
          <a:xfrm>
            <a:off x="2961855" y="1749943"/>
            <a:ext cx="6589551" cy="4832092"/>
          </a:xfrm>
          <a:prstGeom prst="rect">
            <a:avLst/>
          </a:prstGeom>
          <a:noFill/>
        </p:spPr>
        <p:txBody>
          <a:bodyPr wrap="square">
            <a:spAutoFit/>
          </a:bodyPr>
          <a:lstStyle/>
          <a:p>
            <a:pPr algn="ctr"/>
            <a:r>
              <a:rPr lang="en-US" sz="6600" b="1" dirty="0">
                <a:solidFill>
                  <a:schemeClr val="bg1"/>
                </a:solidFill>
              </a:rPr>
              <a:t>Did you Know?</a:t>
            </a:r>
          </a:p>
          <a:p>
            <a:pPr algn="ctr"/>
            <a:endParaRPr lang="en-US" b="1" dirty="0">
              <a:solidFill>
                <a:schemeClr val="bg1"/>
              </a:solidFill>
            </a:endParaRPr>
          </a:p>
          <a:p>
            <a:pPr algn="ctr"/>
            <a:r>
              <a:rPr lang="en-US" sz="3200" b="1" dirty="0">
                <a:solidFill>
                  <a:schemeClr val="bg1"/>
                </a:solidFill>
              </a:rPr>
              <a:t>Studies show that all it takes is 1 consistent, positive adult in a child's life to build resilience, that can allow them to  overcome trauma and other life obstacles.  Please be that adult; with positive words, positive actions and a positive mindset. </a:t>
            </a:r>
          </a:p>
        </p:txBody>
      </p:sp>
    </p:spTree>
    <p:extLst>
      <p:ext uri="{BB962C8B-B14F-4D97-AF65-F5344CB8AC3E}">
        <p14:creationId xmlns:p14="http://schemas.microsoft.com/office/powerpoint/2010/main" val="1923848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E2BDE5-282B-F00E-9FC5-17981829ADD4}"/>
              </a:ext>
            </a:extLst>
          </p:cNvPr>
          <p:cNvPicPr>
            <a:picLocks noChangeAspect="1"/>
          </p:cNvPicPr>
          <p:nvPr/>
        </p:nvPicPr>
        <p:blipFill>
          <a:blip r:embed="rId2"/>
          <a:stretch>
            <a:fillRect/>
          </a:stretch>
        </p:blipFill>
        <p:spPr>
          <a:xfrm>
            <a:off x="8491593" y="3155490"/>
            <a:ext cx="1518036" cy="1518036"/>
          </a:xfrm>
          <a:prstGeom prst="rect">
            <a:avLst/>
          </a:prstGeom>
        </p:spPr>
      </p:pic>
      <p:pic>
        <p:nvPicPr>
          <p:cNvPr id="3" name="Picture 2">
            <a:extLst>
              <a:ext uri="{FF2B5EF4-FFF2-40B4-BE49-F238E27FC236}">
                <a16:creationId xmlns:a16="http://schemas.microsoft.com/office/drawing/2014/main" id="{30AE00DB-E7D6-7B34-2EE0-202BFBB08760}"/>
              </a:ext>
            </a:extLst>
          </p:cNvPr>
          <p:cNvPicPr>
            <a:picLocks noChangeAspect="1"/>
          </p:cNvPicPr>
          <p:nvPr/>
        </p:nvPicPr>
        <p:blipFill>
          <a:blip r:embed="rId3"/>
          <a:stretch>
            <a:fillRect/>
          </a:stretch>
        </p:blipFill>
        <p:spPr>
          <a:xfrm>
            <a:off x="9405622" y="908657"/>
            <a:ext cx="2475191" cy="2481287"/>
          </a:xfrm>
          <a:prstGeom prst="rect">
            <a:avLst/>
          </a:prstGeom>
        </p:spPr>
      </p:pic>
      <p:pic>
        <p:nvPicPr>
          <p:cNvPr id="4" name="Picture 3">
            <a:extLst>
              <a:ext uri="{FF2B5EF4-FFF2-40B4-BE49-F238E27FC236}">
                <a16:creationId xmlns:a16="http://schemas.microsoft.com/office/drawing/2014/main" id="{45114FE3-9F33-69F2-C19F-BCE207336EF4}"/>
              </a:ext>
            </a:extLst>
          </p:cNvPr>
          <p:cNvPicPr>
            <a:picLocks noChangeAspect="1"/>
          </p:cNvPicPr>
          <p:nvPr/>
        </p:nvPicPr>
        <p:blipFill>
          <a:blip r:embed="rId4"/>
          <a:stretch>
            <a:fillRect/>
          </a:stretch>
        </p:blipFill>
        <p:spPr>
          <a:xfrm>
            <a:off x="10387066" y="3734661"/>
            <a:ext cx="938865" cy="938865"/>
          </a:xfrm>
          <a:prstGeom prst="rect">
            <a:avLst/>
          </a:prstGeom>
        </p:spPr>
      </p:pic>
      <p:sp>
        <p:nvSpPr>
          <p:cNvPr id="6" name="TextBox 5">
            <a:extLst>
              <a:ext uri="{FF2B5EF4-FFF2-40B4-BE49-F238E27FC236}">
                <a16:creationId xmlns:a16="http://schemas.microsoft.com/office/drawing/2014/main" id="{5D7FD2B4-053B-ED74-5203-09B9854C9CF8}"/>
              </a:ext>
            </a:extLst>
          </p:cNvPr>
          <p:cNvSpPr txBox="1"/>
          <p:nvPr/>
        </p:nvSpPr>
        <p:spPr>
          <a:xfrm>
            <a:off x="866069" y="28412"/>
            <a:ext cx="10075178" cy="5847755"/>
          </a:xfrm>
          <a:prstGeom prst="rect">
            <a:avLst/>
          </a:prstGeom>
          <a:noFill/>
        </p:spPr>
        <p:txBody>
          <a:bodyPr wrap="square">
            <a:spAutoFit/>
          </a:bodyPr>
          <a:lstStyle/>
          <a:p>
            <a:pPr algn="ctr"/>
            <a:r>
              <a:rPr lang="en-US" sz="6600" dirty="0">
                <a:solidFill>
                  <a:schemeClr val="accent1">
                    <a:lumMod val="75000"/>
                  </a:schemeClr>
                </a:solidFill>
                <a:latin typeface="Berlin Sans FB Demi" panose="020E0802020502020306" pitchFamily="34" charset="0"/>
              </a:rPr>
              <a:t>ENRICHEMENT THEMES</a:t>
            </a:r>
            <a:br>
              <a:rPr lang="en-US" sz="2400" dirty="0">
                <a:solidFill>
                  <a:schemeClr val="accent1">
                    <a:lumMod val="75000"/>
                  </a:schemeClr>
                </a:solidFill>
              </a:rPr>
            </a:br>
            <a:r>
              <a:rPr lang="en-US" sz="2800" b="1" dirty="0">
                <a:solidFill>
                  <a:schemeClr val="accent1">
                    <a:lumMod val="75000"/>
                  </a:schemeClr>
                </a:solidFill>
              </a:rPr>
              <a:t>August: Goal Setting</a:t>
            </a:r>
            <a:br>
              <a:rPr lang="en-US" sz="2800" b="1" dirty="0">
                <a:solidFill>
                  <a:schemeClr val="accent1">
                    <a:lumMod val="75000"/>
                  </a:schemeClr>
                </a:solidFill>
              </a:rPr>
            </a:br>
            <a:r>
              <a:rPr lang="en-US" sz="2800" b="1" dirty="0">
                <a:solidFill>
                  <a:schemeClr val="accent1">
                    <a:lumMod val="75000"/>
                  </a:schemeClr>
                </a:solidFill>
              </a:rPr>
              <a:t>September: Character</a:t>
            </a:r>
            <a:br>
              <a:rPr lang="en-US" sz="2800" b="1" dirty="0">
                <a:solidFill>
                  <a:schemeClr val="accent1">
                    <a:lumMod val="75000"/>
                  </a:schemeClr>
                </a:solidFill>
              </a:rPr>
            </a:br>
            <a:r>
              <a:rPr lang="en-US" sz="2800" b="1" dirty="0">
                <a:solidFill>
                  <a:schemeClr val="accent1">
                    <a:lumMod val="75000"/>
                  </a:schemeClr>
                </a:solidFill>
              </a:rPr>
              <a:t>October: Anti-Bullying</a:t>
            </a:r>
            <a:br>
              <a:rPr lang="en-US" sz="2800" b="1" dirty="0">
                <a:solidFill>
                  <a:schemeClr val="accent1">
                    <a:lumMod val="75000"/>
                  </a:schemeClr>
                </a:solidFill>
              </a:rPr>
            </a:br>
            <a:r>
              <a:rPr lang="en-US" sz="2800" b="1" dirty="0">
                <a:solidFill>
                  <a:schemeClr val="accent1">
                    <a:lumMod val="75000"/>
                  </a:schemeClr>
                </a:solidFill>
              </a:rPr>
              <a:t>November: Gratitude</a:t>
            </a:r>
            <a:br>
              <a:rPr lang="en-US" sz="2800" b="1" dirty="0">
                <a:solidFill>
                  <a:schemeClr val="accent1">
                    <a:lumMod val="75000"/>
                  </a:schemeClr>
                </a:solidFill>
              </a:rPr>
            </a:br>
            <a:r>
              <a:rPr lang="en-US" sz="2800" b="1" dirty="0">
                <a:solidFill>
                  <a:schemeClr val="accent1">
                    <a:lumMod val="75000"/>
                  </a:schemeClr>
                </a:solidFill>
              </a:rPr>
              <a:t>December: Kindness</a:t>
            </a:r>
            <a:br>
              <a:rPr lang="en-US" sz="2800" b="1" dirty="0">
                <a:solidFill>
                  <a:schemeClr val="accent1">
                    <a:lumMod val="75000"/>
                  </a:schemeClr>
                </a:solidFill>
              </a:rPr>
            </a:br>
            <a:r>
              <a:rPr lang="en-US" sz="2800" b="1" dirty="0">
                <a:solidFill>
                  <a:schemeClr val="accent1">
                    <a:lumMod val="75000"/>
                  </a:schemeClr>
                </a:solidFill>
              </a:rPr>
              <a:t>January: Diversity</a:t>
            </a:r>
            <a:br>
              <a:rPr lang="en-US" sz="2800" b="1" dirty="0">
                <a:solidFill>
                  <a:schemeClr val="accent1">
                    <a:lumMod val="75000"/>
                  </a:schemeClr>
                </a:solidFill>
              </a:rPr>
            </a:br>
            <a:r>
              <a:rPr lang="en-US" sz="2800" b="1" dirty="0">
                <a:solidFill>
                  <a:schemeClr val="accent1">
                    <a:lumMod val="75000"/>
                  </a:schemeClr>
                </a:solidFill>
              </a:rPr>
              <a:t>February: Financial Literacy</a:t>
            </a:r>
            <a:br>
              <a:rPr lang="en-US" sz="2800" b="1" dirty="0">
                <a:solidFill>
                  <a:schemeClr val="accent1">
                    <a:lumMod val="75000"/>
                  </a:schemeClr>
                </a:solidFill>
              </a:rPr>
            </a:br>
            <a:r>
              <a:rPr lang="en-US" sz="2800" b="1" dirty="0">
                <a:solidFill>
                  <a:schemeClr val="accent1">
                    <a:lumMod val="75000"/>
                  </a:schemeClr>
                </a:solidFill>
              </a:rPr>
              <a:t>March: Wellness</a:t>
            </a:r>
            <a:br>
              <a:rPr lang="en-US" sz="2800" b="1" dirty="0">
                <a:solidFill>
                  <a:schemeClr val="accent1">
                    <a:lumMod val="75000"/>
                  </a:schemeClr>
                </a:solidFill>
              </a:rPr>
            </a:br>
            <a:r>
              <a:rPr lang="en-US" sz="2800" b="1" dirty="0">
                <a:solidFill>
                  <a:schemeClr val="accent1">
                    <a:lumMod val="75000"/>
                  </a:schemeClr>
                </a:solidFill>
              </a:rPr>
              <a:t>April: STEM</a:t>
            </a:r>
            <a:br>
              <a:rPr lang="en-US" sz="2800" b="1" dirty="0">
                <a:solidFill>
                  <a:schemeClr val="accent1">
                    <a:lumMod val="75000"/>
                  </a:schemeClr>
                </a:solidFill>
              </a:rPr>
            </a:br>
            <a:r>
              <a:rPr lang="en-US" sz="2800" b="1" dirty="0">
                <a:solidFill>
                  <a:schemeClr val="accent1">
                    <a:lumMod val="75000"/>
                  </a:schemeClr>
                </a:solidFill>
              </a:rPr>
              <a:t>May: Community Service</a:t>
            </a:r>
            <a:br>
              <a:rPr lang="en-US" sz="2800" b="1" dirty="0">
                <a:solidFill>
                  <a:schemeClr val="accent1">
                    <a:lumMod val="75000"/>
                  </a:schemeClr>
                </a:solidFill>
              </a:rPr>
            </a:br>
            <a:r>
              <a:rPr lang="en-US" sz="2800" b="1" dirty="0">
                <a:solidFill>
                  <a:schemeClr val="accent1">
                    <a:lumMod val="75000"/>
                  </a:schemeClr>
                </a:solidFill>
              </a:rPr>
              <a:t>June: Joy</a:t>
            </a:r>
          </a:p>
        </p:txBody>
      </p:sp>
      <p:pic>
        <p:nvPicPr>
          <p:cNvPr id="7" name="Picture 6">
            <a:extLst>
              <a:ext uri="{FF2B5EF4-FFF2-40B4-BE49-F238E27FC236}">
                <a16:creationId xmlns:a16="http://schemas.microsoft.com/office/drawing/2014/main" id="{A4FE62BE-B356-EEE3-0342-3CAABA4862A8}"/>
              </a:ext>
            </a:extLst>
          </p:cNvPr>
          <p:cNvPicPr>
            <a:picLocks noChangeAspect="1"/>
          </p:cNvPicPr>
          <p:nvPr/>
        </p:nvPicPr>
        <p:blipFill>
          <a:blip r:embed="rId5"/>
          <a:stretch>
            <a:fillRect/>
          </a:stretch>
        </p:blipFill>
        <p:spPr>
          <a:xfrm>
            <a:off x="8582581" y="2098608"/>
            <a:ext cx="768163" cy="682811"/>
          </a:xfrm>
          <a:prstGeom prst="rect">
            <a:avLst/>
          </a:prstGeom>
        </p:spPr>
      </p:pic>
      <p:pic>
        <p:nvPicPr>
          <p:cNvPr id="8" name="Picture 7">
            <a:extLst>
              <a:ext uri="{FF2B5EF4-FFF2-40B4-BE49-F238E27FC236}">
                <a16:creationId xmlns:a16="http://schemas.microsoft.com/office/drawing/2014/main" id="{ACA66D12-26A1-C12E-D7CB-BF133A237B39}"/>
              </a:ext>
            </a:extLst>
          </p:cNvPr>
          <p:cNvPicPr>
            <a:picLocks noChangeAspect="1"/>
          </p:cNvPicPr>
          <p:nvPr/>
        </p:nvPicPr>
        <p:blipFill>
          <a:blip r:embed="rId5"/>
          <a:stretch>
            <a:fillRect/>
          </a:stretch>
        </p:blipFill>
        <p:spPr>
          <a:xfrm>
            <a:off x="9803160" y="4480322"/>
            <a:ext cx="768163" cy="682811"/>
          </a:xfrm>
          <a:prstGeom prst="rect">
            <a:avLst/>
          </a:prstGeom>
        </p:spPr>
      </p:pic>
      <p:pic>
        <p:nvPicPr>
          <p:cNvPr id="9" name="Picture 8">
            <a:extLst>
              <a:ext uri="{FF2B5EF4-FFF2-40B4-BE49-F238E27FC236}">
                <a16:creationId xmlns:a16="http://schemas.microsoft.com/office/drawing/2014/main" id="{1B4445C8-A707-EA7F-B9A5-00BC3A1D1AE3}"/>
              </a:ext>
            </a:extLst>
          </p:cNvPr>
          <p:cNvPicPr>
            <a:picLocks noChangeAspect="1"/>
          </p:cNvPicPr>
          <p:nvPr/>
        </p:nvPicPr>
        <p:blipFill>
          <a:blip r:embed="rId5"/>
          <a:stretch>
            <a:fillRect/>
          </a:stretch>
        </p:blipFill>
        <p:spPr>
          <a:xfrm>
            <a:off x="732512" y="1466489"/>
            <a:ext cx="768163" cy="682811"/>
          </a:xfrm>
          <a:prstGeom prst="rect">
            <a:avLst/>
          </a:prstGeom>
        </p:spPr>
      </p:pic>
      <p:pic>
        <p:nvPicPr>
          <p:cNvPr id="10" name="Picture 9">
            <a:extLst>
              <a:ext uri="{FF2B5EF4-FFF2-40B4-BE49-F238E27FC236}">
                <a16:creationId xmlns:a16="http://schemas.microsoft.com/office/drawing/2014/main" id="{8A7F56F6-4962-697E-8EC3-FE88D285A4DB}"/>
              </a:ext>
            </a:extLst>
          </p:cNvPr>
          <p:cNvPicPr>
            <a:picLocks noChangeAspect="1"/>
          </p:cNvPicPr>
          <p:nvPr/>
        </p:nvPicPr>
        <p:blipFill>
          <a:blip r:embed="rId5"/>
          <a:stretch>
            <a:fillRect/>
          </a:stretch>
        </p:blipFill>
        <p:spPr>
          <a:xfrm>
            <a:off x="1682718" y="2432937"/>
            <a:ext cx="524127" cy="465890"/>
          </a:xfrm>
          <a:prstGeom prst="rect">
            <a:avLst/>
          </a:prstGeom>
        </p:spPr>
      </p:pic>
    </p:spTree>
    <p:extLst>
      <p:ext uri="{BB962C8B-B14F-4D97-AF65-F5344CB8AC3E}">
        <p14:creationId xmlns:p14="http://schemas.microsoft.com/office/powerpoint/2010/main" val="2387516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043" y="1978100"/>
            <a:ext cx="10515600" cy="2901800"/>
          </a:xfrm>
        </p:spPr>
        <p:txBody>
          <a:bodyPr>
            <a:noAutofit/>
          </a:bodyPr>
          <a:lstStyle/>
          <a:p>
            <a:pPr>
              <a:lnSpc>
                <a:spcPct val="100000"/>
              </a:lnSpc>
            </a:pPr>
            <a:r>
              <a:rPr lang="en-US" sz="6600" dirty="0">
                <a:latin typeface="Berlin Sans FB Demi" panose="020E0802020502020306" pitchFamily="34" charset="0"/>
              </a:rPr>
              <a:t>SEL RESOURCES </a:t>
            </a:r>
            <a:br>
              <a:rPr lang="en-US" sz="6600" dirty="0">
                <a:latin typeface="Berlin Sans FB Demi" panose="020E0802020502020306" pitchFamily="34" charset="0"/>
              </a:rPr>
            </a:br>
            <a:r>
              <a:rPr lang="en-US" sz="6600" dirty="0">
                <a:latin typeface="Berlin Sans FB Demi" panose="020E0802020502020306" pitchFamily="34" charset="0"/>
              </a:rPr>
              <a:t>FOR CHARACTER </a:t>
            </a:r>
            <a:br>
              <a:rPr lang="en-US" sz="6600" dirty="0">
                <a:latin typeface="Berlin Sans FB Demi" panose="020E0802020502020306" pitchFamily="34" charset="0"/>
              </a:rPr>
            </a:br>
            <a:r>
              <a:rPr lang="en-US" sz="6600" dirty="0">
                <a:latin typeface="Berlin Sans FB Demi" panose="020E0802020502020306" pitchFamily="34" charset="0"/>
              </a:rPr>
              <a:t>DEVELOPMENT</a:t>
            </a:r>
          </a:p>
        </p:txBody>
      </p:sp>
    </p:spTree>
    <p:extLst>
      <p:ext uri="{BB962C8B-B14F-4D97-AF65-F5344CB8AC3E}">
        <p14:creationId xmlns:p14="http://schemas.microsoft.com/office/powerpoint/2010/main" val="435813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1A96B9-85A8-8912-59DF-BE07A75AA31C}"/>
              </a:ext>
            </a:extLst>
          </p:cNvPr>
          <p:cNvPicPr>
            <a:picLocks noChangeAspect="1"/>
          </p:cNvPicPr>
          <p:nvPr/>
        </p:nvPicPr>
        <p:blipFill>
          <a:blip r:embed="rId2"/>
          <a:stretch>
            <a:fillRect/>
          </a:stretch>
        </p:blipFill>
        <p:spPr>
          <a:xfrm>
            <a:off x="3721439" y="718117"/>
            <a:ext cx="2850904" cy="2857925"/>
          </a:xfrm>
          <a:prstGeom prst="rect">
            <a:avLst/>
          </a:prstGeom>
        </p:spPr>
      </p:pic>
      <p:pic>
        <p:nvPicPr>
          <p:cNvPr id="1026" name="Picture 2">
            <a:extLst>
              <a:ext uri="{FF2B5EF4-FFF2-40B4-BE49-F238E27FC236}">
                <a16:creationId xmlns:a16="http://schemas.microsoft.com/office/drawing/2014/main" id="{331B726C-987C-D819-1CB3-3E47BD8D8E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584" y="670318"/>
            <a:ext cx="3211827" cy="30268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6455829-B93A-D5D9-02D8-0586A74F0D1A}"/>
              </a:ext>
            </a:extLst>
          </p:cNvPr>
          <p:cNvSpPr txBox="1"/>
          <p:nvPr/>
        </p:nvSpPr>
        <p:spPr>
          <a:xfrm>
            <a:off x="3103418" y="165338"/>
            <a:ext cx="9458037" cy="1692771"/>
          </a:xfrm>
          <a:prstGeom prst="rect">
            <a:avLst/>
          </a:prstGeom>
          <a:noFill/>
        </p:spPr>
        <p:txBody>
          <a:bodyPr wrap="square" rtlCol="0">
            <a:spAutoFit/>
          </a:bodyPr>
          <a:lstStyle/>
          <a:p>
            <a:r>
              <a:rPr lang="en-US" sz="2000" b="1" dirty="0">
                <a:solidFill>
                  <a:schemeClr val="accent1">
                    <a:lumMod val="75000"/>
                  </a:schemeClr>
                </a:solidFill>
              </a:rPr>
              <a:t>CHARACTER COUNTS! Is a framework that utilizes six pillars of character:​​</a:t>
            </a:r>
          </a:p>
          <a:p>
            <a:endParaRPr lang="en-US" sz="2000" b="1" dirty="0">
              <a:solidFill>
                <a:schemeClr val="accent1">
                  <a:lumMod val="75000"/>
                </a:schemeClr>
              </a:solidFill>
            </a:endParaRPr>
          </a:p>
          <a:p>
            <a:endParaRPr lang="en-US" sz="2000" b="1" dirty="0">
              <a:solidFill>
                <a:schemeClr val="accent1">
                  <a:lumMod val="75000"/>
                </a:schemeClr>
              </a:solidFill>
            </a:endParaRPr>
          </a:p>
          <a:p>
            <a:endParaRPr lang="en-US" sz="2000" b="1" dirty="0">
              <a:solidFill>
                <a:schemeClr val="accent1">
                  <a:lumMod val="75000"/>
                </a:schemeClr>
              </a:solidFill>
            </a:endParaRPr>
          </a:p>
          <a:p>
            <a:r>
              <a:rPr lang="en-US" sz="2000" b="1" dirty="0">
                <a:solidFill>
                  <a:schemeClr val="accent1">
                    <a:lumMod val="75000"/>
                  </a:schemeClr>
                </a:solidFill>
              </a:rPr>
              <a:t>​​​</a:t>
            </a:r>
          </a:p>
        </p:txBody>
      </p:sp>
      <p:pic>
        <p:nvPicPr>
          <p:cNvPr id="3" name="Picture 2">
            <a:extLst>
              <a:ext uri="{FF2B5EF4-FFF2-40B4-BE49-F238E27FC236}">
                <a16:creationId xmlns:a16="http://schemas.microsoft.com/office/drawing/2014/main" id="{62208305-314E-AD96-E815-2E0D4130EF54}"/>
              </a:ext>
            </a:extLst>
          </p:cNvPr>
          <p:cNvPicPr>
            <a:picLocks noChangeAspect="1"/>
          </p:cNvPicPr>
          <p:nvPr/>
        </p:nvPicPr>
        <p:blipFill>
          <a:blip r:embed="rId4"/>
          <a:stretch>
            <a:fillRect/>
          </a:stretch>
        </p:blipFill>
        <p:spPr>
          <a:xfrm>
            <a:off x="380607" y="5296639"/>
            <a:ext cx="768163" cy="682811"/>
          </a:xfrm>
          <a:prstGeom prst="rect">
            <a:avLst/>
          </a:prstGeom>
        </p:spPr>
      </p:pic>
      <p:pic>
        <p:nvPicPr>
          <p:cNvPr id="4" name="Picture 3">
            <a:extLst>
              <a:ext uri="{FF2B5EF4-FFF2-40B4-BE49-F238E27FC236}">
                <a16:creationId xmlns:a16="http://schemas.microsoft.com/office/drawing/2014/main" id="{0D6E60B5-63EF-A4AE-DCC7-DB0648AC69E6}"/>
              </a:ext>
            </a:extLst>
          </p:cNvPr>
          <p:cNvPicPr>
            <a:picLocks noChangeAspect="1"/>
          </p:cNvPicPr>
          <p:nvPr/>
        </p:nvPicPr>
        <p:blipFill>
          <a:blip r:embed="rId4"/>
          <a:stretch>
            <a:fillRect/>
          </a:stretch>
        </p:blipFill>
        <p:spPr>
          <a:xfrm>
            <a:off x="1459729" y="5083016"/>
            <a:ext cx="480652" cy="427246"/>
          </a:xfrm>
          <a:prstGeom prst="rect">
            <a:avLst/>
          </a:prstGeom>
        </p:spPr>
      </p:pic>
      <p:pic>
        <p:nvPicPr>
          <p:cNvPr id="5" name="Picture 4">
            <a:extLst>
              <a:ext uri="{FF2B5EF4-FFF2-40B4-BE49-F238E27FC236}">
                <a16:creationId xmlns:a16="http://schemas.microsoft.com/office/drawing/2014/main" id="{E1B6FEFB-BE81-2BDA-6733-33C603256168}"/>
              </a:ext>
            </a:extLst>
          </p:cNvPr>
          <p:cNvPicPr>
            <a:picLocks noChangeAspect="1"/>
          </p:cNvPicPr>
          <p:nvPr/>
        </p:nvPicPr>
        <p:blipFill>
          <a:blip r:embed="rId4"/>
          <a:stretch>
            <a:fillRect/>
          </a:stretch>
        </p:blipFill>
        <p:spPr>
          <a:xfrm>
            <a:off x="11043230" y="328913"/>
            <a:ext cx="768163" cy="682811"/>
          </a:xfrm>
          <a:prstGeom prst="rect">
            <a:avLst/>
          </a:prstGeom>
        </p:spPr>
      </p:pic>
      <p:pic>
        <p:nvPicPr>
          <p:cNvPr id="7" name="Picture 6">
            <a:extLst>
              <a:ext uri="{FF2B5EF4-FFF2-40B4-BE49-F238E27FC236}">
                <a16:creationId xmlns:a16="http://schemas.microsoft.com/office/drawing/2014/main" id="{3546C93F-031F-B2F0-D61A-09B592541A8F}"/>
              </a:ext>
            </a:extLst>
          </p:cNvPr>
          <p:cNvPicPr>
            <a:picLocks noChangeAspect="1"/>
          </p:cNvPicPr>
          <p:nvPr/>
        </p:nvPicPr>
        <p:blipFill>
          <a:blip r:embed="rId5"/>
          <a:stretch>
            <a:fillRect/>
          </a:stretch>
        </p:blipFill>
        <p:spPr>
          <a:xfrm>
            <a:off x="4948531" y="3327754"/>
            <a:ext cx="2930981" cy="2930981"/>
          </a:xfrm>
          <a:prstGeom prst="rect">
            <a:avLst/>
          </a:prstGeom>
        </p:spPr>
      </p:pic>
      <p:pic>
        <p:nvPicPr>
          <p:cNvPr id="8" name="Picture 7">
            <a:extLst>
              <a:ext uri="{FF2B5EF4-FFF2-40B4-BE49-F238E27FC236}">
                <a16:creationId xmlns:a16="http://schemas.microsoft.com/office/drawing/2014/main" id="{E077FDDC-9925-B2C3-47E2-B8FD95921E31}"/>
              </a:ext>
            </a:extLst>
          </p:cNvPr>
          <p:cNvPicPr>
            <a:picLocks noChangeAspect="1"/>
          </p:cNvPicPr>
          <p:nvPr/>
        </p:nvPicPr>
        <p:blipFill>
          <a:blip r:embed="rId6"/>
          <a:stretch>
            <a:fillRect/>
          </a:stretch>
        </p:blipFill>
        <p:spPr>
          <a:xfrm>
            <a:off x="7243470" y="1011723"/>
            <a:ext cx="3391396" cy="3391396"/>
          </a:xfrm>
          <a:prstGeom prst="rect">
            <a:avLst/>
          </a:prstGeom>
        </p:spPr>
      </p:pic>
      <p:sp>
        <p:nvSpPr>
          <p:cNvPr id="9" name="TextBox 8">
            <a:extLst>
              <a:ext uri="{FF2B5EF4-FFF2-40B4-BE49-F238E27FC236}">
                <a16:creationId xmlns:a16="http://schemas.microsoft.com/office/drawing/2014/main" id="{0D12CC5B-0B49-7D25-AECD-6EA6CC6EA23E}"/>
              </a:ext>
            </a:extLst>
          </p:cNvPr>
          <p:cNvSpPr txBox="1"/>
          <p:nvPr/>
        </p:nvSpPr>
        <p:spPr>
          <a:xfrm>
            <a:off x="7510055" y="1765781"/>
            <a:ext cx="2957668" cy="2031325"/>
          </a:xfrm>
          <a:prstGeom prst="rect">
            <a:avLst/>
          </a:prstGeom>
          <a:noFill/>
        </p:spPr>
        <p:txBody>
          <a:bodyPr wrap="square" rtlCol="0">
            <a:spAutoFit/>
          </a:bodyPr>
          <a:lstStyle/>
          <a:p>
            <a:pPr algn="ctr"/>
            <a:r>
              <a:rPr lang="en-US" dirty="0"/>
              <a:t>​​</a:t>
            </a:r>
            <a:r>
              <a:rPr lang="en-US" b="1" dirty="0">
                <a:solidFill>
                  <a:schemeClr val="accent5"/>
                </a:solidFill>
              </a:rPr>
              <a:t>This framework promotes a focus on positive school climate, intensive decision-making strategies, mindfulness, growth mindset and behavioral change theories. ​</a:t>
            </a:r>
          </a:p>
        </p:txBody>
      </p:sp>
      <p:sp>
        <p:nvSpPr>
          <p:cNvPr id="10" name="TextBox 9">
            <a:extLst>
              <a:ext uri="{FF2B5EF4-FFF2-40B4-BE49-F238E27FC236}">
                <a16:creationId xmlns:a16="http://schemas.microsoft.com/office/drawing/2014/main" id="{F4C4CBF8-F5F7-7BE9-E846-2211789AC915}"/>
              </a:ext>
            </a:extLst>
          </p:cNvPr>
          <p:cNvSpPr txBox="1"/>
          <p:nvPr/>
        </p:nvSpPr>
        <p:spPr>
          <a:xfrm>
            <a:off x="5191229" y="3725509"/>
            <a:ext cx="2445583" cy="2031325"/>
          </a:xfrm>
          <a:prstGeom prst="rect">
            <a:avLst/>
          </a:prstGeom>
          <a:noFill/>
        </p:spPr>
        <p:txBody>
          <a:bodyPr wrap="square" rtlCol="0">
            <a:spAutoFit/>
          </a:bodyPr>
          <a:lstStyle/>
          <a:p>
            <a:pPr algn="ctr"/>
            <a:r>
              <a:rPr lang="en-US" b="1" dirty="0">
                <a:solidFill>
                  <a:schemeClr val="bg1"/>
                </a:solidFill>
              </a:rPr>
              <a:t>We will use the following resources as a part of our curriculum guide: The Good Ideas book, Today Counts 5-minute lessons and the​, Way to go Workbook​</a:t>
            </a:r>
          </a:p>
        </p:txBody>
      </p:sp>
      <p:sp>
        <p:nvSpPr>
          <p:cNvPr id="11" name="TextBox 10">
            <a:extLst>
              <a:ext uri="{FF2B5EF4-FFF2-40B4-BE49-F238E27FC236}">
                <a16:creationId xmlns:a16="http://schemas.microsoft.com/office/drawing/2014/main" id="{2B001CE0-B3E4-65E0-8F61-EE2CDD035139}"/>
              </a:ext>
            </a:extLst>
          </p:cNvPr>
          <p:cNvSpPr txBox="1"/>
          <p:nvPr/>
        </p:nvSpPr>
        <p:spPr>
          <a:xfrm>
            <a:off x="4100538" y="1231897"/>
            <a:ext cx="2088072" cy="1754326"/>
          </a:xfrm>
          <a:prstGeom prst="rect">
            <a:avLst/>
          </a:prstGeom>
          <a:noFill/>
        </p:spPr>
        <p:txBody>
          <a:bodyPr wrap="square" rtlCol="0">
            <a:spAutoFit/>
          </a:bodyPr>
          <a:lstStyle/>
          <a:p>
            <a:pPr algn="ctr"/>
            <a:r>
              <a:rPr lang="en-US" b="1" dirty="0">
                <a:solidFill>
                  <a:schemeClr val="accent5"/>
                </a:solidFill>
              </a:rPr>
              <a:t>Trustworthiness​​</a:t>
            </a:r>
          </a:p>
          <a:p>
            <a:pPr algn="ctr"/>
            <a:r>
              <a:rPr lang="en-US" b="1" dirty="0">
                <a:solidFill>
                  <a:schemeClr val="accent5"/>
                </a:solidFill>
              </a:rPr>
              <a:t>Respect​​</a:t>
            </a:r>
          </a:p>
          <a:p>
            <a:pPr algn="ctr"/>
            <a:r>
              <a:rPr lang="en-US" b="1" dirty="0">
                <a:solidFill>
                  <a:schemeClr val="accent5"/>
                </a:solidFill>
              </a:rPr>
              <a:t>Responsibility​​</a:t>
            </a:r>
          </a:p>
          <a:p>
            <a:pPr algn="ctr"/>
            <a:r>
              <a:rPr lang="en-US" b="1" dirty="0">
                <a:solidFill>
                  <a:schemeClr val="accent5"/>
                </a:solidFill>
              </a:rPr>
              <a:t>Fairness​​</a:t>
            </a:r>
          </a:p>
          <a:p>
            <a:pPr algn="ctr"/>
            <a:r>
              <a:rPr lang="en-US" b="1" dirty="0">
                <a:solidFill>
                  <a:schemeClr val="accent5"/>
                </a:solidFill>
              </a:rPr>
              <a:t>Caring​​</a:t>
            </a:r>
          </a:p>
          <a:p>
            <a:pPr algn="ctr"/>
            <a:r>
              <a:rPr lang="en-US" b="1" dirty="0">
                <a:solidFill>
                  <a:schemeClr val="accent5"/>
                </a:solidFill>
              </a:rPr>
              <a:t>Citizenship ​​</a:t>
            </a:r>
          </a:p>
        </p:txBody>
      </p:sp>
    </p:spTree>
    <p:extLst>
      <p:ext uri="{BB962C8B-B14F-4D97-AF65-F5344CB8AC3E}">
        <p14:creationId xmlns:p14="http://schemas.microsoft.com/office/powerpoint/2010/main" val="30204958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DC0148D248844795768CBD996C33CB" ma:contentTypeVersion="15" ma:contentTypeDescription="Create a new document." ma:contentTypeScope="" ma:versionID="d787d6d93557a155847b5d615e110935">
  <xsd:schema xmlns:xsd="http://www.w3.org/2001/XMLSchema" xmlns:xs="http://www.w3.org/2001/XMLSchema" xmlns:p="http://schemas.microsoft.com/office/2006/metadata/properties" xmlns:ns2="23c13efc-da36-40b7-b209-6cc59b47eab2" xmlns:ns3="f8e1dfac-f611-4b83-ba73-b1a5fcd13099" targetNamespace="http://schemas.microsoft.com/office/2006/metadata/properties" ma:root="true" ma:fieldsID="a5cdb00a2c565da3fa06b17ff0fbdde6" ns2:_="" ns3:_="">
    <xsd:import namespace="23c13efc-da36-40b7-b209-6cc59b47eab2"/>
    <xsd:import namespace="f8e1dfac-f611-4b83-ba73-b1a5fcd130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c13efc-da36-40b7-b209-6cc59b47ea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b0fcfb6-cca6-4217-969e-ad04b1cf9bb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8e1dfac-f611-4b83-ba73-b1a5fcd1309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549a62b-2ec0-4ca4-a700-ad988dad9260}" ma:internalName="TaxCatchAll" ma:showField="CatchAllData" ma:web="f8e1dfac-f611-4b83-ba73-b1a5fcd13099">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3c13efc-da36-40b7-b209-6cc59b47eab2">
      <Terms xmlns="http://schemas.microsoft.com/office/infopath/2007/PartnerControls"/>
    </lcf76f155ced4ddcb4097134ff3c332f>
    <TaxCatchAll xmlns="f8e1dfac-f611-4b83-ba73-b1a5fcd13099" xsi:nil="true"/>
  </documentManagement>
</p:properties>
</file>

<file path=customXml/itemProps1.xml><?xml version="1.0" encoding="utf-8"?>
<ds:datastoreItem xmlns:ds="http://schemas.openxmlformats.org/officeDocument/2006/customXml" ds:itemID="{6569BCBE-B997-48FE-BDC0-EE068A1F2606}"/>
</file>

<file path=customXml/itemProps2.xml><?xml version="1.0" encoding="utf-8"?>
<ds:datastoreItem xmlns:ds="http://schemas.openxmlformats.org/officeDocument/2006/customXml" ds:itemID="{FCBA413C-92C7-4A37-95F1-8784C6E99D13}"/>
</file>

<file path=customXml/itemProps3.xml><?xml version="1.0" encoding="utf-8"?>
<ds:datastoreItem xmlns:ds="http://schemas.openxmlformats.org/officeDocument/2006/customXml" ds:itemID="{8D75F34A-C563-4391-B524-C1152B46060D}"/>
</file>

<file path=docProps/app.xml><?xml version="1.0" encoding="utf-8"?>
<Properties xmlns="http://schemas.openxmlformats.org/officeDocument/2006/extended-properties" xmlns:vt="http://schemas.openxmlformats.org/officeDocument/2006/docPropsVTypes">
  <TotalTime>3337</TotalTime>
  <Words>1522</Words>
  <Application>Microsoft Office PowerPoint</Application>
  <PresentationFormat>Widescreen</PresentationFormat>
  <Paragraphs>116</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Berlin Sans FB Demi</vt:lpstr>
      <vt:lpstr>Calibre</vt:lpstr>
      <vt:lpstr>Calibri</vt:lpstr>
      <vt:lpstr>Franklin Gothic Demi</vt:lpstr>
      <vt:lpstr>Marker Felt Thin</vt:lpstr>
      <vt:lpstr>Office Theme</vt:lpstr>
      <vt:lpstr>PowerPoint Presentation</vt:lpstr>
      <vt:lpstr>PowerPoint Presentation</vt:lpstr>
      <vt:lpstr>   </vt:lpstr>
      <vt:lpstr>PowerPoint Presentation</vt:lpstr>
      <vt:lpstr>21CCLC  OBJECTIVES</vt:lpstr>
      <vt:lpstr>PowerPoint Presentation</vt:lpstr>
      <vt:lpstr>PowerPoint Presentation</vt:lpstr>
      <vt:lpstr>SEL RESOURCES  FOR CHARACTER  DEVELOPMENT</vt:lpstr>
      <vt:lpstr>PowerPoint Presentation</vt:lpstr>
      <vt:lpstr>PowerPoint Presentation</vt:lpstr>
      <vt:lpstr>OSTP  ENRICHMENT  HOUR SCHEDULE</vt:lpstr>
      <vt:lpstr>PowerPoint Presentation</vt:lpstr>
      <vt:lpstr>AFTERNOON MEETING</vt:lpstr>
      <vt:lpstr>PowerPoint Presentation</vt:lpstr>
      <vt:lpstr>PowerPoint Presentation</vt:lpstr>
      <vt:lpstr>ENRICHMENT LESSON</vt:lpstr>
      <vt:lpstr>PowerPoint Presentation</vt:lpstr>
      <vt:lpstr>PHYSICAL ​ FITNESS</vt:lpstr>
      <vt:lpstr>PowerPoint Presentation</vt:lpstr>
      <vt:lpstr> ENRICHMENT CURRICULUM BINDER ​ OVERVIEW</vt:lpstr>
      <vt:lpstr>PowerPoint Presentation</vt:lpstr>
      <vt:lpstr>PowerPoint Presentation</vt:lpstr>
      <vt:lpstr>PowerPoint Presentation</vt:lpstr>
      <vt:lpstr> ENRICHMENT CURRICULUM ADDITIONAL  DETAILS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Fortune</dc:creator>
  <cp:lastModifiedBy>Fareed-Cole, Ticia (DCPS)</cp:lastModifiedBy>
  <cp:revision>11</cp:revision>
  <dcterms:created xsi:type="dcterms:W3CDTF">2022-07-18T23:43:42Z</dcterms:created>
  <dcterms:modified xsi:type="dcterms:W3CDTF">2022-08-05T18:53:49Z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0x01010079DC0148D248844795768CBD996C33CB</vt:lpwstr>
  </property>
</Properties>
</file>