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4"/>
    <p:sldMasterId id="2147483785" r:id="rId5"/>
    <p:sldMasterId id="2147483796" r:id="rId6"/>
    <p:sldMasterId id="2147483806" r:id="rId7"/>
  </p:sldMasterIdLst>
  <p:notesMasterIdLst>
    <p:notesMasterId r:id="rId60"/>
  </p:notesMasterIdLst>
  <p:handoutMasterIdLst>
    <p:handoutMasterId r:id="rId61"/>
  </p:handoutMasterIdLst>
  <p:sldIdLst>
    <p:sldId id="1202" r:id="rId8"/>
    <p:sldId id="1333" r:id="rId9"/>
    <p:sldId id="1334" r:id="rId10"/>
    <p:sldId id="1336" r:id="rId11"/>
    <p:sldId id="1335" r:id="rId12"/>
    <p:sldId id="1206" r:id="rId13"/>
    <p:sldId id="303" r:id="rId14"/>
    <p:sldId id="1313" r:id="rId15"/>
    <p:sldId id="1337" r:id="rId16"/>
    <p:sldId id="1326" r:id="rId17"/>
    <p:sldId id="1319" r:id="rId18"/>
    <p:sldId id="1347" r:id="rId19"/>
    <p:sldId id="1338" r:id="rId20"/>
    <p:sldId id="1318" r:id="rId21"/>
    <p:sldId id="1339" r:id="rId22"/>
    <p:sldId id="1340" r:id="rId23"/>
    <p:sldId id="1341" r:id="rId24"/>
    <p:sldId id="1321" r:id="rId25"/>
    <p:sldId id="1323" r:id="rId26"/>
    <p:sldId id="1227" r:id="rId27"/>
    <p:sldId id="1209" r:id="rId28"/>
    <p:sldId id="1208" r:id="rId29"/>
    <p:sldId id="1210" r:id="rId30"/>
    <p:sldId id="1342" r:id="rId31"/>
    <p:sldId id="1230" r:id="rId32"/>
    <p:sldId id="1235" r:id="rId33"/>
    <p:sldId id="1236" r:id="rId34"/>
    <p:sldId id="1237" r:id="rId35"/>
    <p:sldId id="1211" r:id="rId36"/>
    <p:sldId id="1212" r:id="rId37"/>
    <p:sldId id="1213" r:id="rId38"/>
    <p:sldId id="1214" r:id="rId39"/>
    <p:sldId id="1232" r:id="rId40"/>
    <p:sldId id="1327" r:id="rId41"/>
    <p:sldId id="1328" r:id="rId42"/>
    <p:sldId id="1226" r:id="rId43"/>
    <p:sldId id="1207" r:id="rId44"/>
    <p:sldId id="1329" r:id="rId45"/>
    <p:sldId id="1239" r:id="rId46"/>
    <p:sldId id="1330" r:id="rId47"/>
    <p:sldId id="1231" r:id="rId48"/>
    <p:sldId id="1233" r:id="rId49"/>
    <p:sldId id="1234" r:id="rId50"/>
    <p:sldId id="1240" r:id="rId51"/>
    <p:sldId id="1241" r:id="rId52"/>
    <p:sldId id="1242" r:id="rId53"/>
    <p:sldId id="1243" r:id="rId54"/>
    <p:sldId id="1343" r:id="rId55"/>
    <p:sldId id="1331" r:id="rId56"/>
    <p:sldId id="1238" r:id="rId57"/>
    <p:sldId id="1244" r:id="rId58"/>
    <p:sldId id="1332" r:id="rId5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2F80"/>
    <a:srgbClr val="003366"/>
    <a:srgbClr val="333333"/>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660"/>
  </p:normalViewPr>
  <p:slideViewPr>
    <p:cSldViewPr snapToGrid="0">
      <p:cViewPr varScale="1">
        <p:scale>
          <a:sx n="47" d="100"/>
          <a:sy n="47" d="100"/>
        </p:scale>
        <p:origin x="159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1" y="1"/>
            <a:ext cx="3039219" cy="465773"/>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670">
              <a:defRPr sz="1200"/>
            </a:lvl1pPr>
          </a:lstStyle>
          <a:p>
            <a:pPr>
              <a:defRPr/>
            </a:pPr>
            <a:endParaRPr lang="en-US"/>
          </a:p>
        </p:txBody>
      </p:sp>
      <p:sp>
        <p:nvSpPr>
          <p:cNvPr id="162819" name="Rectangle 3"/>
          <p:cNvSpPr>
            <a:spLocks noGrp="1" noChangeArrowheads="1"/>
          </p:cNvSpPr>
          <p:nvPr>
            <p:ph type="dt" sz="quarter" idx="1"/>
          </p:nvPr>
        </p:nvSpPr>
        <p:spPr bwMode="auto">
          <a:xfrm>
            <a:off x="3969593" y="1"/>
            <a:ext cx="3039219" cy="465773"/>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670">
              <a:defRPr sz="1200"/>
            </a:lvl1pPr>
          </a:lstStyle>
          <a:p>
            <a:pPr>
              <a:defRPr/>
            </a:pPr>
            <a:r>
              <a:rPr lang="en-US"/>
              <a:t>SY 2019-2020 OCOO Institute  |  January 27, 2020</a:t>
            </a:r>
          </a:p>
        </p:txBody>
      </p:sp>
      <p:sp>
        <p:nvSpPr>
          <p:cNvPr id="162820" name="Rectangle 4"/>
          <p:cNvSpPr>
            <a:spLocks noGrp="1" noChangeArrowheads="1"/>
          </p:cNvSpPr>
          <p:nvPr>
            <p:ph type="ftr" sz="quarter" idx="2"/>
          </p:nvPr>
        </p:nvSpPr>
        <p:spPr bwMode="auto">
          <a:xfrm>
            <a:off x="1" y="8829039"/>
            <a:ext cx="3039219" cy="465773"/>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1670">
              <a:defRPr sz="1200"/>
            </a:lvl1pPr>
          </a:lstStyle>
          <a:p>
            <a:pPr>
              <a:defRPr/>
            </a:pPr>
            <a:endParaRPr lang="en-US"/>
          </a:p>
        </p:txBody>
      </p:sp>
      <p:sp>
        <p:nvSpPr>
          <p:cNvPr id="162821" name="Rectangle 5"/>
          <p:cNvSpPr>
            <a:spLocks noGrp="1" noChangeArrowheads="1"/>
          </p:cNvSpPr>
          <p:nvPr>
            <p:ph type="sldNum" sz="quarter" idx="3"/>
          </p:nvPr>
        </p:nvSpPr>
        <p:spPr bwMode="auto">
          <a:xfrm>
            <a:off x="3969593" y="8829039"/>
            <a:ext cx="3039219" cy="465773"/>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670">
              <a:defRPr sz="1200"/>
            </a:lvl1pPr>
          </a:lstStyle>
          <a:p>
            <a:pPr>
              <a:defRPr/>
            </a:pPr>
            <a:fld id="{C5D40E73-B5EA-40DB-9472-D44928AED9CB}" type="slidenum">
              <a:rPr lang="en-US"/>
              <a:pPr>
                <a:defRPr/>
              </a:pPr>
              <a:t>‹#›</a:t>
            </a:fld>
            <a:endParaRPr lang="en-US"/>
          </a:p>
        </p:txBody>
      </p:sp>
    </p:spTree>
    <p:extLst>
      <p:ext uri="{BB962C8B-B14F-4D97-AF65-F5344CB8AC3E}">
        <p14:creationId xmlns:p14="http://schemas.microsoft.com/office/powerpoint/2010/main" val="16069342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1"/>
            <a:ext cx="3039219" cy="465773"/>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670">
              <a:defRPr sz="1200"/>
            </a:lvl1pPr>
          </a:lstStyle>
          <a:p>
            <a:pPr>
              <a:defRPr/>
            </a:pPr>
            <a:endParaRPr lang="en-US"/>
          </a:p>
        </p:txBody>
      </p:sp>
      <p:sp>
        <p:nvSpPr>
          <p:cNvPr id="35843" name="Rectangle 3"/>
          <p:cNvSpPr>
            <a:spLocks noGrp="1" noChangeArrowheads="1"/>
          </p:cNvSpPr>
          <p:nvPr>
            <p:ph type="dt" idx="1"/>
          </p:nvPr>
        </p:nvSpPr>
        <p:spPr bwMode="auto">
          <a:xfrm>
            <a:off x="3969593" y="1"/>
            <a:ext cx="3039219" cy="465773"/>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670">
              <a:defRPr sz="1200"/>
            </a:lvl1pPr>
          </a:lstStyle>
          <a:p>
            <a:pPr>
              <a:defRPr/>
            </a:pPr>
            <a:r>
              <a:rPr lang="en-US"/>
              <a:t>SY 2019-2020 OCOO Institute  |  January 27, 2020</a:t>
            </a:r>
          </a:p>
        </p:txBody>
      </p:sp>
      <p:sp>
        <p:nvSpPr>
          <p:cNvPr id="276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1360" y="4416108"/>
            <a:ext cx="5607684" cy="4184017"/>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1" y="8829039"/>
            <a:ext cx="3039219" cy="465773"/>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1670">
              <a:defRPr sz="1200"/>
            </a:lvl1pPr>
          </a:lstStyle>
          <a:p>
            <a:pPr>
              <a:defRPr/>
            </a:pPr>
            <a:endParaRPr lang="en-US"/>
          </a:p>
        </p:txBody>
      </p:sp>
      <p:sp>
        <p:nvSpPr>
          <p:cNvPr id="35847" name="Rectangle 7"/>
          <p:cNvSpPr>
            <a:spLocks noGrp="1" noChangeArrowheads="1"/>
          </p:cNvSpPr>
          <p:nvPr>
            <p:ph type="sldNum" sz="quarter" idx="5"/>
          </p:nvPr>
        </p:nvSpPr>
        <p:spPr bwMode="auto">
          <a:xfrm>
            <a:off x="3969593" y="8829039"/>
            <a:ext cx="3039219" cy="465773"/>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670">
              <a:defRPr sz="1200"/>
            </a:lvl1pPr>
          </a:lstStyle>
          <a:p>
            <a:pPr>
              <a:defRPr/>
            </a:pPr>
            <a:fld id="{B95F7A35-4070-4D7D-B2E6-35D866B628B3}" type="slidenum">
              <a:rPr lang="en-US"/>
              <a:pPr>
                <a:defRPr/>
              </a:pPr>
              <a:t>‹#›</a:t>
            </a:fld>
            <a:endParaRPr lang="en-US"/>
          </a:p>
        </p:txBody>
      </p:sp>
    </p:spTree>
    <p:extLst>
      <p:ext uri="{BB962C8B-B14F-4D97-AF65-F5344CB8AC3E}">
        <p14:creationId xmlns:p14="http://schemas.microsoft.com/office/powerpoint/2010/main" val="2769756425"/>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5</a:t>
            </a:fld>
            <a:endParaRPr lang="en-US"/>
          </a:p>
        </p:txBody>
      </p:sp>
    </p:spTree>
    <p:extLst>
      <p:ext uri="{BB962C8B-B14F-4D97-AF65-F5344CB8AC3E}">
        <p14:creationId xmlns:p14="http://schemas.microsoft.com/office/powerpoint/2010/main" val="1707345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endParaRPr lang="en-US"/>
          </a:p>
          <a:p>
            <a:pPr defTabSz="891262">
              <a:defRPr/>
            </a:pPr>
            <a:r>
              <a:rPr lang="en-US"/>
              <a:t>Follow Emergency Response Plan. </a:t>
            </a:r>
          </a:p>
          <a:p>
            <a:pPr defTabSz="891262">
              <a:defRPr/>
            </a:pPr>
            <a:endParaRPr lang="en-US"/>
          </a:p>
          <a:p>
            <a:pPr defTabSz="891262">
              <a:defRPr/>
            </a:pPr>
            <a:endParaRPr lang="en-US"/>
          </a:p>
          <a:p>
            <a:pPr defTabSz="891262">
              <a:defRPr/>
            </a:pPr>
            <a:r>
              <a:rPr lang="en-US"/>
              <a:t>IF NO CCN# PLEASE SEND ANYWAY</a:t>
            </a:r>
          </a:p>
          <a:p>
            <a:pPr defTabSz="891262">
              <a:defRPr/>
            </a:pPr>
            <a:endParaRPr lang="en-US"/>
          </a:p>
          <a:p>
            <a:pPr defTabSz="891262">
              <a:defRPr/>
            </a:pPr>
            <a:endParaRPr lang="en-US"/>
          </a:p>
          <a:p>
            <a:pPr defTabSz="891262">
              <a:defRPr/>
            </a:pPr>
            <a:endParaRPr lang="en-US"/>
          </a:p>
          <a:p>
            <a:pPr defTabSz="891262">
              <a:defRPr/>
            </a:pPr>
            <a:r>
              <a:rPr lang="en-US"/>
              <a:t>DCPS is the client and we are responsible for developing security policy and standards in collaboration with MPD. </a:t>
            </a:r>
          </a:p>
          <a:p>
            <a:pPr defTabSz="891262">
              <a:defRPr/>
            </a:pPr>
            <a:r>
              <a:rPr lang="en-US"/>
              <a:t>MPD controls the administrative process, including reviewing invoices submitted by contractor and processing payments, ensuring that all posts are covered, adding or deleting guard coverages, addressing DCPS Concerns with contractor and resolving any disputes with contractor.</a:t>
            </a:r>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15</a:t>
            </a:fld>
            <a:endParaRPr lang="en-US"/>
          </a:p>
        </p:txBody>
      </p:sp>
    </p:spTree>
    <p:extLst>
      <p:ext uri="{BB962C8B-B14F-4D97-AF65-F5344CB8AC3E}">
        <p14:creationId xmlns:p14="http://schemas.microsoft.com/office/powerpoint/2010/main" val="8606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endParaRPr lang="en-US"/>
          </a:p>
          <a:p>
            <a:pPr defTabSz="891262">
              <a:defRPr/>
            </a:pPr>
            <a:r>
              <a:rPr lang="en-US"/>
              <a:t>Follow Emergency Response Plan. </a:t>
            </a:r>
          </a:p>
          <a:p>
            <a:pPr defTabSz="891262">
              <a:defRPr/>
            </a:pPr>
            <a:endParaRPr lang="en-US"/>
          </a:p>
          <a:p>
            <a:pPr defTabSz="891262">
              <a:defRPr/>
            </a:pPr>
            <a:endParaRPr lang="en-US"/>
          </a:p>
          <a:p>
            <a:pPr defTabSz="891262">
              <a:defRPr/>
            </a:pPr>
            <a:r>
              <a:rPr lang="en-US"/>
              <a:t>IF NO CCN# PLEASE SEND ANYWAY</a:t>
            </a:r>
          </a:p>
          <a:p>
            <a:pPr defTabSz="891262">
              <a:defRPr/>
            </a:pPr>
            <a:endParaRPr lang="en-US"/>
          </a:p>
          <a:p>
            <a:pPr defTabSz="891262">
              <a:defRPr/>
            </a:pPr>
            <a:endParaRPr lang="en-US"/>
          </a:p>
          <a:p>
            <a:pPr defTabSz="891262">
              <a:defRPr/>
            </a:pPr>
            <a:endParaRPr lang="en-US"/>
          </a:p>
          <a:p>
            <a:pPr defTabSz="891262">
              <a:defRPr/>
            </a:pPr>
            <a:r>
              <a:rPr lang="en-US"/>
              <a:t>DCPS is the client and we are responsible for developing security policy and standards in collaboration with MPD. </a:t>
            </a:r>
          </a:p>
          <a:p>
            <a:pPr defTabSz="891262">
              <a:defRPr/>
            </a:pPr>
            <a:r>
              <a:rPr lang="en-US"/>
              <a:t>MPD controls the administrative process, including reviewing invoices submitted by contractor and processing payments, ensuring that all posts are covered, adding or deleting guard coverages, addressing DCPS Concerns with contractor and resolving any disputes with contractor.</a:t>
            </a:r>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16</a:t>
            </a:fld>
            <a:endParaRPr lang="en-US"/>
          </a:p>
        </p:txBody>
      </p:sp>
    </p:spTree>
    <p:extLst>
      <p:ext uri="{BB962C8B-B14F-4D97-AF65-F5344CB8AC3E}">
        <p14:creationId xmlns:p14="http://schemas.microsoft.com/office/powerpoint/2010/main" val="64706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endParaRPr lang="en-US"/>
          </a:p>
          <a:p>
            <a:pPr defTabSz="891262">
              <a:defRPr/>
            </a:pPr>
            <a:r>
              <a:rPr lang="en-US"/>
              <a:t>Follow Emergency Response Plan. </a:t>
            </a:r>
          </a:p>
          <a:p>
            <a:pPr defTabSz="891262">
              <a:defRPr/>
            </a:pPr>
            <a:endParaRPr lang="en-US"/>
          </a:p>
          <a:p>
            <a:pPr defTabSz="891262">
              <a:defRPr/>
            </a:pPr>
            <a:endParaRPr lang="en-US"/>
          </a:p>
          <a:p>
            <a:pPr defTabSz="891262">
              <a:defRPr/>
            </a:pPr>
            <a:r>
              <a:rPr lang="en-US"/>
              <a:t>IF NO CCN# PLEASE SEND ANYWAY</a:t>
            </a:r>
          </a:p>
          <a:p>
            <a:pPr defTabSz="891262">
              <a:defRPr/>
            </a:pPr>
            <a:endParaRPr lang="en-US"/>
          </a:p>
          <a:p>
            <a:pPr defTabSz="891262">
              <a:defRPr/>
            </a:pPr>
            <a:endParaRPr lang="en-US"/>
          </a:p>
          <a:p>
            <a:pPr defTabSz="891262">
              <a:defRPr/>
            </a:pPr>
            <a:endParaRPr lang="en-US"/>
          </a:p>
          <a:p>
            <a:pPr defTabSz="891262">
              <a:defRPr/>
            </a:pPr>
            <a:r>
              <a:rPr lang="en-US"/>
              <a:t>DCPS is the client and we are responsible for developing security policy and standards in collaboration with MPD. </a:t>
            </a:r>
          </a:p>
          <a:p>
            <a:pPr defTabSz="891262">
              <a:defRPr/>
            </a:pPr>
            <a:r>
              <a:rPr lang="en-US"/>
              <a:t>MPD controls the administrative process, including reviewing invoices submitted by contractor and processing payments, ensuring that all posts are covered, adding or deleting guard coverages, addressing DCPS Concerns with contractor and resolving any disputes with contractor.</a:t>
            </a:r>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17</a:t>
            </a:fld>
            <a:endParaRPr lang="en-US"/>
          </a:p>
        </p:txBody>
      </p:sp>
    </p:spTree>
    <p:extLst>
      <p:ext uri="{BB962C8B-B14F-4D97-AF65-F5344CB8AC3E}">
        <p14:creationId xmlns:p14="http://schemas.microsoft.com/office/powerpoint/2010/main" val="3310131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18</a:t>
            </a:fld>
            <a:endParaRPr lang="en-US"/>
          </a:p>
        </p:txBody>
      </p:sp>
    </p:spTree>
    <p:extLst>
      <p:ext uri="{BB962C8B-B14F-4D97-AF65-F5344CB8AC3E}">
        <p14:creationId xmlns:p14="http://schemas.microsoft.com/office/powerpoint/2010/main" val="114901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19</a:t>
            </a:fld>
            <a:endParaRPr lang="en-US"/>
          </a:p>
        </p:txBody>
      </p:sp>
    </p:spTree>
    <p:extLst>
      <p:ext uri="{BB962C8B-B14F-4D97-AF65-F5344CB8AC3E}">
        <p14:creationId xmlns:p14="http://schemas.microsoft.com/office/powerpoint/2010/main" val="39017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idx="1"/>
          </p:nvPr>
        </p:nvSpPr>
        <p:spPr/>
        <p:txBody>
          <a:bodyPr/>
          <a:lstStyle/>
          <a:p>
            <a:pPr>
              <a:defRPr/>
            </a:pPr>
            <a:r>
              <a:rPr lang="en-US"/>
              <a:t>SY 2019-2020 OCOO Institute  |  January 27, 2020</a:t>
            </a:r>
          </a:p>
        </p:txBody>
      </p:sp>
      <p:sp>
        <p:nvSpPr>
          <p:cNvPr id="6" name="Slide Number Placeholder 5"/>
          <p:cNvSpPr>
            <a:spLocks noGrp="1"/>
          </p:cNvSpPr>
          <p:nvPr>
            <p:ph type="sldNum" sz="quarter" idx="5"/>
          </p:nvPr>
        </p:nvSpPr>
        <p:spPr/>
        <p:txBody>
          <a:bodyPr/>
          <a:lstStyle/>
          <a:p>
            <a:pPr>
              <a:defRPr/>
            </a:pPr>
            <a:fld id="{B95F7A35-4070-4D7D-B2E6-35D866B628B3}" type="slidenum">
              <a:rPr lang="en-US" smtClean="0"/>
              <a:pPr>
                <a:defRPr/>
              </a:pPr>
              <a:t>33</a:t>
            </a:fld>
            <a:endParaRPr lang="en-US"/>
          </a:p>
        </p:txBody>
      </p:sp>
    </p:spTree>
    <p:extLst>
      <p:ext uri="{BB962C8B-B14F-4D97-AF65-F5344CB8AC3E}">
        <p14:creationId xmlns:p14="http://schemas.microsoft.com/office/powerpoint/2010/main" val="2121128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idx="1"/>
          </p:nvPr>
        </p:nvSpPr>
        <p:spPr/>
        <p:txBody>
          <a:bodyPr/>
          <a:lstStyle/>
          <a:p>
            <a:pPr>
              <a:defRPr/>
            </a:pPr>
            <a:r>
              <a:rPr lang="en-US"/>
              <a:t>SY 2019-2020 OCOO Institute  |  January 27, 2020</a:t>
            </a:r>
          </a:p>
        </p:txBody>
      </p:sp>
      <p:sp>
        <p:nvSpPr>
          <p:cNvPr id="6" name="Slide Number Placeholder 5"/>
          <p:cNvSpPr>
            <a:spLocks noGrp="1"/>
          </p:cNvSpPr>
          <p:nvPr>
            <p:ph type="sldNum" sz="quarter" idx="5"/>
          </p:nvPr>
        </p:nvSpPr>
        <p:spPr/>
        <p:txBody>
          <a:bodyPr/>
          <a:lstStyle/>
          <a:p>
            <a:pPr>
              <a:defRPr/>
            </a:pPr>
            <a:fld id="{B95F7A35-4070-4D7D-B2E6-35D866B628B3}" type="slidenum">
              <a:rPr lang="en-US" smtClean="0"/>
              <a:pPr>
                <a:defRPr/>
              </a:pPr>
              <a:t>49</a:t>
            </a:fld>
            <a:endParaRPr lang="en-US"/>
          </a:p>
        </p:txBody>
      </p:sp>
    </p:spTree>
    <p:extLst>
      <p:ext uri="{BB962C8B-B14F-4D97-AF65-F5344CB8AC3E}">
        <p14:creationId xmlns:p14="http://schemas.microsoft.com/office/powerpoint/2010/main" val="360143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*****ADD OPERATION SECTION</a:t>
            </a:r>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idx="1"/>
          </p:nvPr>
        </p:nvSpPr>
        <p:spPr/>
        <p:txBody>
          <a:bodyPr/>
          <a:lstStyle/>
          <a:p>
            <a:pPr>
              <a:defRPr/>
            </a:pPr>
            <a:r>
              <a:rPr lang="en-US"/>
              <a:t>SY 2019-2020 OCOO Institute  |  January 27, 2020</a:t>
            </a:r>
          </a:p>
        </p:txBody>
      </p:sp>
      <p:sp>
        <p:nvSpPr>
          <p:cNvPr id="6" name="Slide Number Placeholder 5"/>
          <p:cNvSpPr>
            <a:spLocks noGrp="1"/>
          </p:cNvSpPr>
          <p:nvPr>
            <p:ph type="sldNum" sz="quarter" idx="5"/>
          </p:nvPr>
        </p:nvSpPr>
        <p:spPr/>
        <p:txBody>
          <a:bodyPr/>
          <a:lstStyle/>
          <a:p>
            <a:pPr>
              <a:defRPr/>
            </a:pPr>
            <a:fld id="{B95F7A35-4070-4D7D-B2E6-35D866B628B3}" type="slidenum">
              <a:rPr lang="en-US" smtClean="0"/>
              <a:pPr>
                <a:defRPr/>
              </a:pPr>
              <a:t>6</a:t>
            </a:fld>
            <a:endParaRPr lang="en-US"/>
          </a:p>
        </p:txBody>
      </p:sp>
    </p:spTree>
    <p:extLst>
      <p:ext uri="{BB962C8B-B14F-4D97-AF65-F5344CB8AC3E}">
        <p14:creationId xmlns:p14="http://schemas.microsoft.com/office/powerpoint/2010/main" val="202120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t>Let the record show… they are not all the same</a:t>
            </a:r>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endParaRPr lang="en-US"/>
          </a:p>
          <a:p>
            <a:pPr defTabSz="881390">
              <a:defRPr/>
            </a:pPr>
            <a:r>
              <a:rPr lang="en-US"/>
              <a:t>Doug</a:t>
            </a:r>
          </a:p>
          <a:p>
            <a:pPr defTabSz="881390">
              <a:defRPr/>
            </a:pPr>
            <a:endParaRPr lang="en-US"/>
          </a:p>
          <a:p>
            <a:pPr defTabSz="881390">
              <a:defRPr/>
            </a:pPr>
            <a:endParaRPr lang="en-US"/>
          </a:p>
          <a:p>
            <a:pPr defTabSz="881390">
              <a:defRPr/>
            </a:pPr>
            <a:r>
              <a:rPr lang="en-US"/>
              <a:t>Helping everyone understand between the types of officers who serve our schools</a:t>
            </a:r>
          </a:p>
          <a:p>
            <a:pPr defTabSz="881390">
              <a:defRPr/>
            </a:pPr>
            <a:endParaRPr lang="en-US"/>
          </a:p>
          <a:p>
            <a:pPr defTabSz="881390">
              <a:defRPr/>
            </a:pPr>
            <a:endParaRPr lang="en-US"/>
          </a:p>
          <a:p>
            <a:pPr defTabSz="881390">
              <a:defRPr/>
            </a:pPr>
            <a:r>
              <a:rPr lang="en-US"/>
              <a:t>DCPS is the client and we are responsible for developing security policy and standards in collaboration with MPD. </a:t>
            </a:r>
          </a:p>
          <a:p>
            <a:pPr defTabSz="881390">
              <a:defRPr/>
            </a:pPr>
            <a:r>
              <a:rPr lang="en-US"/>
              <a:t>MPD controls the administrative process, including reviewing invoices submitted by contractor and processing payments, ensuring that all posts are covered, adding or deleting guard coverages, addressing DCPS Concerns with contractor and resolving any disputes with contractor.</a:t>
            </a:r>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7</a:t>
            </a:fld>
            <a:endParaRPr lang="en-US"/>
          </a:p>
        </p:txBody>
      </p:sp>
    </p:spTree>
    <p:extLst>
      <p:ext uri="{BB962C8B-B14F-4D97-AF65-F5344CB8AC3E}">
        <p14:creationId xmlns:p14="http://schemas.microsoft.com/office/powerpoint/2010/main" val="215771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three layers of security</a:t>
            </a:r>
          </a:p>
          <a:p>
            <a:r>
              <a:rPr lang="en-US"/>
              <a:t>We are very fortunate in this regard, talking to some of our charter friends, they don’t have the funding of resources so they only depend on MPD</a:t>
            </a:r>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idx="1"/>
          </p:nvPr>
        </p:nvSpPr>
        <p:spPr/>
        <p:txBody>
          <a:bodyPr/>
          <a:lstStyle/>
          <a:p>
            <a:pPr>
              <a:defRPr/>
            </a:pPr>
            <a:r>
              <a:rPr lang="en-US"/>
              <a:t>SY 2019-2020 OCOO Institute  |  January 27, 2020</a:t>
            </a:r>
          </a:p>
        </p:txBody>
      </p:sp>
      <p:sp>
        <p:nvSpPr>
          <p:cNvPr id="6" name="Slide Number Placeholder 5"/>
          <p:cNvSpPr>
            <a:spLocks noGrp="1"/>
          </p:cNvSpPr>
          <p:nvPr>
            <p:ph type="sldNum" sz="quarter" idx="5"/>
          </p:nvPr>
        </p:nvSpPr>
        <p:spPr/>
        <p:txBody>
          <a:bodyPr/>
          <a:lstStyle/>
          <a:p>
            <a:pPr>
              <a:defRPr/>
            </a:pPr>
            <a:fld id="{B95F7A35-4070-4D7D-B2E6-35D866B628B3}" type="slidenum">
              <a:rPr lang="en-US" smtClean="0"/>
              <a:pPr>
                <a:defRPr/>
              </a:pPr>
              <a:t>8</a:t>
            </a:fld>
            <a:endParaRPr lang="en-US"/>
          </a:p>
        </p:txBody>
      </p:sp>
    </p:spTree>
    <p:extLst>
      <p:ext uri="{BB962C8B-B14F-4D97-AF65-F5344CB8AC3E}">
        <p14:creationId xmlns:p14="http://schemas.microsoft.com/office/powerpoint/2010/main" val="330946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r>
              <a:rPr lang="en-US"/>
              <a:t>Doug</a:t>
            </a:r>
          </a:p>
          <a:p>
            <a:pPr defTabSz="891262">
              <a:defRPr/>
            </a:pPr>
            <a:endParaRPr lang="en-US"/>
          </a:p>
          <a:p>
            <a:pPr defTabSz="891262">
              <a:defRPr/>
            </a:pPr>
            <a:endParaRPr lang="en-US"/>
          </a:p>
          <a:p>
            <a:pPr defTabSz="891262">
              <a:defRPr/>
            </a:pPr>
            <a:r>
              <a:rPr lang="en-US"/>
              <a:t>Helping everyone understand between the types of officers who serve our schools</a:t>
            </a:r>
          </a:p>
          <a:p>
            <a:pPr defTabSz="891262">
              <a:defRPr/>
            </a:pPr>
            <a:endParaRPr lang="en-US"/>
          </a:p>
          <a:p>
            <a:pPr defTabSz="891262">
              <a:defRPr/>
            </a:pPr>
            <a:endParaRPr lang="en-US"/>
          </a:p>
          <a:p>
            <a:pPr defTabSz="891262">
              <a:defRPr/>
            </a:pPr>
            <a:r>
              <a:rPr lang="en-US"/>
              <a:t>DCPS is the client and we are responsible for developing security policy and standards in collaboration with MPD. </a:t>
            </a:r>
          </a:p>
          <a:p>
            <a:pPr defTabSz="891262">
              <a:defRPr/>
            </a:pPr>
            <a:r>
              <a:rPr lang="en-US"/>
              <a:t>MPD controls the administrative process, including reviewing invoices submitted by contractor and processing payments, ensuring that all posts are covered, adding or deleting guard coverages, addressing DCPS Concerns with contractor and resolving any disputes with contractor.</a:t>
            </a:r>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9</a:t>
            </a:fld>
            <a:endParaRPr lang="en-US"/>
          </a:p>
        </p:txBody>
      </p:sp>
    </p:spTree>
    <p:extLst>
      <p:ext uri="{BB962C8B-B14F-4D97-AF65-F5344CB8AC3E}">
        <p14:creationId xmlns:p14="http://schemas.microsoft.com/office/powerpoint/2010/main" val="336253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t>Highlight the </a:t>
            </a:r>
          </a:p>
          <a:p>
            <a:pPr defTabSz="881390">
              <a:defRPr/>
            </a:pPr>
            <a:endParaRPr lang="en-US"/>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11</a:t>
            </a:fld>
            <a:endParaRPr lang="en-US"/>
          </a:p>
        </p:txBody>
      </p:sp>
    </p:spTree>
    <p:extLst>
      <p:ext uri="{BB962C8B-B14F-4D97-AF65-F5344CB8AC3E}">
        <p14:creationId xmlns:p14="http://schemas.microsoft.com/office/powerpoint/2010/main" val="247172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t>Highlight the </a:t>
            </a:r>
          </a:p>
          <a:p>
            <a:pPr defTabSz="881390">
              <a:defRPr/>
            </a:pPr>
            <a:endParaRPr lang="en-US"/>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12</a:t>
            </a:fld>
            <a:endParaRPr lang="en-US"/>
          </a:p>
        </p:txBody>
      </p:sp>
    </p:spTree>
    <p:extLst>
      <p:ext uri="{BB962C8B-B14F-4D97-AF65-F5344CB8AC3E}">
        <p14:creationId xmlns:p14="http://schemas.microsoft.com/office/powerpoint/2010/main" val="377080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13</a:t>
            </a:fld>
            <a:endParaRPr lang="en-US"/>
          </a:p>
        </p:txBody>
      </p:sp>
    </p:spTree>
    <p:extLst>
      <p:ext uri="{BB962C8B-B14F-4D97-AF65-F5344CB8AC3E}">
        <p14:creationId xmlns:p14="http://schemas.microsoft.com/office/powerpoint/2010/main" val="731709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r>
              <a:rPr lang="en-US"/>
              <a:t>IF NO CCN# PLEASE SEND ANYWAY</a:t>
            </a:r>
          </a:p>
          <a:p>
            <a:pPr defTabSz="891262">
              <a:defRPr/>
            </a:pPr>
            <a:endParaRPr lang="en-US"/>
          </a:p>
          <a:p>
            <a:pPr defTabSz="891262">
              <a:defRPr/>
            </a:pPr>
            <a:endParaRPr lang="en-US"/>
          </a:p>
          <a:p>
            <a:pPr defTabSz="891262">
              <a:defRPr/>
            </a:pPr>
            <a:endParaRPr lang="en-US"/>
          </a:p>
          <a:p>
            <a:pPr defTabSz="891262">
              <a:defRPr/>
            </a:pPr>
            <a:r>
              <a:rPr lang="en-US"/>
              <a:t>DCPS is the client and we are responsible for developing security policy and standards in collaboration with MPD. </a:t>
            </a:r>
          </a:p>
          <a:p>
            <a:pPr defTabSz="891262">
              <a:defRPr/>
            </a:pPr>
            <a:r>
              <a:rPr lang="en-US"/>
              <a:t>MPD controls the administrative process, including reviewing invoices submitted by contractor and processing payments, ensuring that all posts are covered, adding or deleting guard coverages, addressing DCPS Concerns with contractor and resolving any disputes with contractor.</a:t>
            </a:r>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14</a:t>
            </a:fld>
            <a:endParaRPr lang="en-US"/>
          </a:p>
        </p:txBody>
      </p:sp>
    </p:spTree>
    <p:extLst>
      <p:ext uri="{BB962C8B-B14F-4D97-AF65-F5344CB8AC3E}">
        <p14:creationId xmlns:p14="http://schemas.microsoft.com/office/powerpoint/2010/main" val="348364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 y="228600"/>
            <a:ext cx="7772400" cy="1143000"/>
          </a:xfrm>
        </p:spPr>
        <p:txBody>
          <a:bodyPr>
            <a:normAutofit/>
          </a:bodyPr>
          <a:lstStyle>
            <a:lvl1pPr algn="l">
              <a:defRPr sz="4200">
                <a:solidFill>
                  <a:srgbClr val="002F80"/>
                </a:solidFill>
                <a:latin typeface="Times New Roman" pitchFamily="18" charset="0"/>
                <a:cs typeface="Times New Roman" pitchFamily="18" charset="0"/>
              </a:defRPr>
            </a:lvl1pPr>
          </a:lstStyle>
          <a:p>
            <a:r>
              <a:rPr lang="en-US"/>
              <a:t>Click to edit Master title style</a:t>
            </a:r>
          </a:p>
        </p:txBody>
      </p:sp>
      <p:sp>
        <p:nvSpPr>
          <p:cNvPr id="3" name="Subtitle 2"/>
          <p:cNvSpPr>
            <a:spLocks noGrp="1"/>
          </p:cNvSpPr>
          <p:nvPr>
            <p:ph type="subTitle" idx="1"/>
          </p:nvPr>
        </p:nvSpPr>
        <p:spPr>
          <a:xfrm>
            <a:off x="320040" y="1371600"/>
            <a:ext cx="6400800" cy="1371600"/>
          </a:xfrm>
        </p:spPr>
        <p:txBody>
          <a:bodyPr>
            <a:normAutofit/>
          </a:bodyPr>
          <a:lstStyle>
            <a:lvl1pPr marL="0" indent="0" algn="l">
              <a:buNone/>
              <a:defRPr sz="2500">
                <a:solidFill>
                  <a:srgbClr val="33333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DFF13A9-1037-4D5A-A349-B944681F0E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 y="228600"/>
            <a:ext cx="7772400" cy="1143000"/>
          </a:xfrm>
        </p:spPr>
        <p:txBody>
          <a:bodyPr>
            <a:normAutofit/>
          </a:bodyPr>
          <a:lstStyle>
            <a:lvl1pPr algn="l">
              <a:defRPr sz="4200">
                <a:solidFill>
                  <a:srgbClr val="002F80"/>
                </a:solidFill>
                <a:latin typeface="Times New Roman" pitchFamily="18" charset="0"/>
                <a:cs typeface="Times New Roman" pitchFamily="18" charset="0"/>
              </a:defRPr>
            </a:lvl1pPr>
          </a:lstStyle>
          <a:p>
            <a:r>
              <a:rPr lang="en-US"/>
              <a:t>Click to edit Master title style</a:t>
            </a:r>
          </a:p>
        </p:txBody>
      </p:sp>
      <p:sp>
        <p:nvSpPr>
          <p:cNvPr id="3" name="Subtitle 2"/>
          <p:cNvSpPr>
            <a:spLocks noGrp="1"/>
          </p:cNvSpPr>
          <p:nvPr>
            <p:ph type="subTitle" idx="1"/>
          </p:nvPr>
        </p:nvSpPr>
        <p:spPr>
          <a:xfrm>
            <a:off x="320040" y="1371600"/>
            <a:ext cx="6400800" cy="1371600"/>
          </a:xfrm>
        </p:spPr>
        <p:txBody>
          <a:bodyPr>
            <a:normAutofit/>
          </a:bodyPr>
          <a:lstStyle>
            <a:lvl1pPr marL="0" indent="0" algn="l">
              <a:buNone/>
              <a:defRPr sz="2500">
                <a:solidFill>
                  <a:srgbClr val="33333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DFF13A9-1037-4D5A-A349-B944681F0EB5}" type="slidenum">
              <a:rPr lang="en-US" smtClean="0"/>
              <a:pPr/>
              <a:t>‹#›</a:t>
            </a:fld>
            <a:endParaRPr lang="en-US"/>
          </a:p>
        </p:txBody>
      </p:sp>
    </p:spTree>
    <p:extLst>
      <p:ext uri="{BB962C8B-B14F-4D97-AF65-F5344CB8AC3E}">
        <p14:creationId xmlns:p14="http://schemas.microsoft.com/office/powerpoint/2010/main" val="240110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extLst>
      <p:ext uri="{BB962C8B-B14F-4D97-AF65-F5344CB8AC3E}">
        <p14:creationId xmlns:p14="http://schemas.microsoft.com/office/powerpoint/2010/main" val="2340757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extLst>
      <p:ext uri="{BB962C8B-B14F-4D97-AF65-F5344CB8AC3E}">
        <p14:creationId xmlns:p14="http://schemas.microsoft.com/office/powerpoint/2010/main" val="2270193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a:p>
        </p:txBody>
      </p:sp>
    </p:spTree>
    <p:extLst>
      <p:ext uri="{BB962C8B-B14F-4D97-AF65-F5344CB8AC3E}">
        <p14:creationId xmlns:p14="http://schemas.microsoft.com/office/powerpoint/2010/main" val="1653779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DFF13A9-1037-4D5A-A349-B944681F0EB5}" type="slidenum">
              <a:rPr lang="en-US" smtClean="0"/>
              <a:pPr/>
              <a:t>‹#›</a:t>
            </a:fld>
            <a:endParaRPr lang="en-US"/>
          </a:p>
        </p:txBody>
      </p:sp>
    </p:spTree>
    <p:extLst>
      <p:ext uri="{BB962C8B-B14F-4D97-AF65-F5344CB8AC3E}">
        <p14:creationId xmlns:p14="http://schemas.microsoft.com/office/powerpoint/2010/main" val="393089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DFF13A9-1037-4D5A-A349-B944681F0EB5}" type="slidenum">
              <a:rPr lang="en-US" smtClean="0"/>
              <a:pPr/>
              <a:t>‹#›</a:t>
            </a:fld>
            <a:endParaRPr lang="en-US"/>
          </a:p>
        </p:txBody>
      </p:sp>
    </p:spTree>
    <p:extLst>
      <p:ext uri="{BB962C8B-B14F-4D97-AF65-F5344CB8AC3E}">
        <p14:creationId xmlns:p14="http://schemas.microsoft.com/office/powerpoint/2010/main" val="3900121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a:p>
        </p:txBody>
      </p:sp>
    </p:spTree>
    <p:extLst>
      <p:ext uri="{BB962C8B-B14F-4D97-AF65-F5344CB8AC3E}">
        <p14:creationId xmlns:p14="http://schemas.microsoft.com/office/powerpoint/2010/main" val="304041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a:p>
        </p:txBody>
      </p:sp>
    </p:spTree>
    <p:extLst>
      <p:ext uri="{BB962C8B-B14F-4D97-AF65-F5344CB8AC3E}">
        <p14:creationId xmlns:p14="http://schemas.microsoft.com/office/powerpoint/2010/main" val="236795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extLst>
      <p:ext uri="{BB962C8B-B14F-4D97-AF65-F5344CB8AC3E}">
        <p14:creationId xmlns:p14="http://schemas.microsoft.com/office/powerpoint/2010/main" val="65508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extLst>
      <p:ext uri="{BB962C8B-B14F-4D97-AF65-F5344CB8AC3E}">
        <p14:creationId xmlns:p14="http://schemas.microsoft.com/office/powerpoint/2010/main" val="56138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7314"/>
            <a:ext cx="4450644" cy="1470025"/>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85800" y="4148667"/>
            <a:ext cx="3815644" cy="860778"/>
          </a:xfrm>
        </p:spPr>
        <p:txBody>
          <a:bodyPr/>
          <a:lstStyle>
            <a:lvl1pPr marL="0" indent="0" algn="l">
              <a:buNone/>
              <a:defRPr sz="2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974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SY 2019-2020 OCOO Institute  |  January 27, 2020</a:t>
            </a:r>
          </a:p>
        </p:txBody>
      </p:sp>
      <p:sp>
        <p:nvSpPr>
          <p:cNvPr id="5" name="Footer Placeholder 4"/>
          <p:cNvSpPr>
            <a:spLocks noGrp="1"/>
          </p:cNvSpPr>
          <p:nvPr>
            <p:ph type="ftr" sz="quarter" idx="11"/>
          </p:nvPr>
        </p:nvSpPr>
        <p:spPr/>
        <p:txBody>
          <a:bodyPr/>
          <a:lstStyle/>
          <a:p>
            <a:r>
              <a:rPr lang="en-US"/>
              <a:t>SY 2019-2020 OCOO Institute  |  January 27, 2020</a:t>
            </a:r>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4"/>
          <p:cNvSpPr>
            <a:spLocks noGrp="1"/>
          </p:cNvSpPr>
          <p:nvPr>
            <p:ph type="body" sz="quarter" idx="13" hasCustomPrompt="1"/>
          </p:nvPr>
        </p:nvSpPr>
        <p:spPr>
          <a:xfrm>
            <a:off x="522288" y="379223"/>
            <a:ext cx="8164512"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3219664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99D2"/>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SY 2019-2020 OCOO Institute  |  January 27, 2020</a:t>
            </a:r>
          </a:p>
        </p:txBody>
      </p:sp>
      <p:sp>
        <p:nvSpPr>
          <p:cNvPr id="5" name="Footer Placeholder 4"/>
          <p:cNvSpPr>
            <a:spLocks noGrp="1"/>
          </p:cNvSpPr>
          <p:nvPr>
            <p:ph type="ftr" sz="quarter" idx="11"/>
          </p:nvPr>
        </p:nvSpPr>
        <p:spPr/>
        <p:txBody>
          <a:bodyPr/>
          <a:lstStyle/>
          <a:p>
            <a:r>
              <a:rPr lang="en-US"/>
              <a:t>SY 2019-2020 OCOO Institute  |  January 27, 2020</a:t>
            </a:r>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4"/>
          <p:cNvSpPr>
            <a:spLocks noGrp="1"/>
          </p:cNvSpPr>
          <p:nvPr>
            <p:ph type="body" sz="quarter" idx="13" hasCustomPrompt="1"/>
          </p:nvPr>
        </p:nvSpPr>
        <p:spPr>
          <a:xfrm>
            <a:off x="522288" y="379223"/>
            <a:ext cx="8164512"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1905387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88444"/>
            <a:ext cx="4038600" cy="3882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88445"/>
            <a:ext cx="4038600" cy="3882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SY 2019-2020 OCOO Institute  |  January 27, 2020</a:t>
            </a:r>
          </a:p>
        </p:txBody>
      </p:sp>
      <p:sp>
        <p:nvSpPr>
          <p:cNvPr id="6" name="Footer Placeholder 5"/>
          <p:cNvSpPr>
            <a:spLocks noGrp="1"/>
          </p:cNvSpPr>
          <p:nvPr>
            <p:ph type="ftr" sz="quarter" idx="11"/>
          </p:nvPr>
        </p:nvSpPr>
        <p:spPr/>
        <p:txBody>
          <a:bodyPr/>
          <a:lstStyle/>
          <a:p>
            <a:r>
              <a:rPr lang="en-US"/>
              <a:t>SY 2019-2020 OCOO Institute  |  January 27, 2020</a:t>
            </a:r>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4"/>
          <p:cNvSpPr>
            <a:spLocks noGrp="1"/>
          </p:cNvSpPr>
          <p:nvPr>
            <p:ph type="body" sz="quarter" idx="13" hasCustomPrompt="1"/>
          </p:nvPr>
        </p:nvSpPr>
        <p:spPr>
          <a:xfrm>
            <a:off x="522288" y="379223"/>
            <a:ext cx="8164512"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3168751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53686"/>
            <a:ext cx="4040188" cy="639762"/>
          </a:xfrm>
        </p:spPr>
        <p:txBody>
          <a:bodyPr anchor="b"/>
          <a:lstStyle>
            <a:lvl1pPr marL="0" indent="0">
              <a:buNone/>
              <a:defRPr sz="2400" b="1">
                <a:solidFill>
                  <a:srgbClr val="0D40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24667"/>
            <a:ext cx="4040188" cy="34854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50688"/>
            <a:ext cx="4041775" cy="639762"/>
          </a:xfrm>
        </p:spPr>
        <p:txBody>
          <a:bodyPr anchor="b"/>
          <a:lstStyle>
            <a:lvl1pPr marL="0" indent="0">
              <a:buNone/>
              <a:defRPr sz="2400" b="1">
                <a:solidFill>
                  <a:srgbClr val="0D40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24668"/>
            <a:ext cx="4041775" cy="34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SY 2019-2020 OCOO Institute  |  January 27, 2020</a:t>
            </a:r>
          </a:p>
        </p:txBody>
      </p:sp>
      <p:sp>
        <p:nvSpPr>
          <p:cNvPr id="8" name="Footer Placeholder 7"/>
          <p:cNvSpPr>
            <a:spLocks noGrp="1"/>
          </p:cNvSpPr>
          <p:nvPr>
            <p:ph type="ftr" sz="quarter" idx="11"/>
          </p:nvPr>
        </p:nvSpPr>
        <p:spPr/>
        <p:txBody>
          <a:bodyPr/>
          <a:lstStyle/>
          <a:p>
            <a:r>
              <a:rPr lang="en-US"/>
              <a:t>SY 2019-2020 OCOO Institute  |  January 27, 2020</a:t>
            </a:r>
          </a:p>
        </p:txBody>
      </p:sp>
      <p:sp>
        <p:nvSpPr>
          <p:cNvPr id="9" name="Slide Number Placeholder 8"/>
          <p:cNvSpPr>
            <a:spLocks noGrp="1"/>
          </p:cNvSpPr>
          <p:nvPr>
            <p:ph type="sldNum" sz="quarter" idx="12"/>
          </p:nvPr>
        </p:nvSpPr>
        <p:spPr/>
        <p:txBody>
          <a:bodyPr/>
          <a:lstStyle/>
          <a:p>
            <a:fld id="{7B9C99EC-0444-814F-B7B5-49E252465484}" type="slidenum">
              <a:rPr lang="en-US" smtClean="0"/>
              <a:t>‹#›</a:t>
            </a:fld>
            <a:endParaRPr lang="en-US"/>
          </a:p>
        </p:txBody>
      </p:sp>
      <p:sp>
        <p:nvSpPr>
          <p:cNvPr id="10" name="Title 1"/>
          <p:cNvSpPr>
            <a:spLocks noGrp="1"/>
          </p:cNvSpPr>
          <p:nvPr>
            <p:ph type="title"/>
          </p:nvPr>
        </p:nvSpPr>
        <p:spPr>
          <a:xfrm>
            <a:off x="457200" y="1082850"/>
            <a:ext cx="8229600" cy="734660"/>
          </a:xfrm>
        </p:spPr>
        <p:txBody>
          <a:bodyPr/>
          <a:lstStyle/>
          <a:p>
            <a:r>
              <a:rPr lang="en-US"/>
              <a:t>Click to edit Master title style</a:t>
            </a:r>
          </a:p>
        </p:txBody>
      </p:sp>
      <p:sp>
        <p:nvSpPr>
          <p:cNvPr id="11" name="Text Placeholder 4"/>
          <p:cNvSpPr>
            <a:spLocks noGrp="1"/>
          </p:cNvSpPr>
          <p:nvPr>
            <p:ph type="body" sz="quarter" idx="13" hasCustomPrompt="1"/>
          </p:nvPr>
        </p:nvSpPr>
        <p:spPr>
          <a:xfrm>
            <a:off x="522288" y="379223"/>
            <a:ext cx="8164512"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3595954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850"/>
            <a:ext cx="8108244" cy="73466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SY 2019-2020 OCOO Institute  |  January 27, 2020</a:t>
            </a:r>
          </a:p>
        </p:txBody>
      </p:sp>
      <p:sp>
        <p:nvSpPr>
          <p:cNvPr id="4" name="Footer Placeholder 3"/>
          <p:cNvSpPr>
            <a:spLocks noGrp="1"/>
          </p:cNvSpPr>
          <p:nvPr>
            <p:ph type="ftr" sz="quarter" idx="11"/>
          </p:nvPr>
        </p:nvSpPr>
        <p:spPr/>
        <p:txBody>
          <a:bodyPr/>
          <a:lstStyle/>
          <a:p>
            <a:r>
              <a:rPr lang="en-US"/>
              <a:t>SY 2019-2020 OCOO Institute  |  January 27, 2020</a:t>
            </a:r>
          </a:p>
        </p:txBody>
      </p:sp>
      <p:sp>
        <p:nvSpPr>
          <p:cNvPr id="5" name="Slide Number Placeholder 4"/>
          <p:cNvSpPr>
            <a:spLocks noGrp="1"/>
          </p:cNvSpPr>
          <p:nvPr>
            <p:ph type="sldNum" sz="quarter" idx="12"/>
          </p:nvPr>
        </p:nvSpPr>
        <p:spPr/>
        <p:txBody>
          <a:bodyPr/>
          <a:lstStyle/>
          <a:p>
            <a:fld id="{7B9C99EC-0444-814F-B7B5-49E252465484}" type="slidenum">
              <a:rPr lang="en-US" smtClean="0"/>
              <a:t>‹#›</a:t>
            </a:fld>
            <a:endParaRPr lang="en-US"/>
          </a:p>
        </p:txBody>
      </p:sp>
      <p:sp>
        <p:nvSpPr>
          <p:cNvPr id="6" name="Text Placeholder 4"/>
          <p:cNvSpPr>
            <a:spLocks noGrp="1"/>
          </p:cNvSpPr>
          <p:nvPr>
            <p:ph type="body" sz="quarter" idx="13" hasCustomPrompt="1"/>
          </p:nvPr>
        </p:nvSpPr>
        <p:spPr>
          <a:xfrm>
            <a:off x="522288" y="379223"/>
            <a:ext cx="8164512"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1154763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SY 2019-2020 OCOO Institute  |  January 27, 2020</a:t>
            </a:r>
          </a:p>
        </p:txBody>
      </p:sp>
      <p:sp>
        <p:nvSpPr>
          <p:cNvPr id="3" name="Footer Placeholder 2"/>
          <p:cNvSpPr>
            <a:spLocks noGrp="1"/>
          </p:cNvSpPr>
          <p:nvPr>
            <p:ph type="ftr" sz="quarter" idx="11"/>
          </p:nvPr>
        </p:nvSpPr>
        <p:spPr/>
        <p:txBody>
          <a:bodyPr/>
          <a:lstStyle/>
          <a:p>
            <a:r>
              <a:rPr lang="en-US"/>
              <a:t>SY 2019-2020 OCOO Institute  |  January 27, 2020</a:t>
            </a:r>
          </a:p>
        </p:txBody>
      </p:sp>
      <p:sp>
        <p:nvSpPr>
          <p:cNvPr id="4" name="Slide Number Placeholder 3"/>
          <p:cNvSpPr>
            <a:spLocks noGrp="1"/>
          </p:cNvSpPr>
          <p:nvPr>
            <p:ph type="sldNum" sz="quarter" idx="12"/>
          </p:nvPr>
        </p:nvSpPr>
        <p:spPr/>
        <p:txBody>
          <a:bodyPr/>
          <a:lstStyle/>
          <a:p>
            <a:fld id="{7B9C99EC-0444-814F-B7B5-49E252465484}" type="slidenum">
              <a:rPr lang="en-US" smtClean="0"/>
              <a:t>‹#›</a:t>
            </a:fld>
            <a:endParaRPr lang="en-US"/>
          </a:p>
        </p:txBody>
      </p:sp>
      <p:sp>
        <p:nvSpPr>
          <p:cNvPr id="5" name="Text Placeholder 4"/>
          <p:cNvSpPr>
            <a:spLocks noGrp="1"/>
          </p:cNvSpPr>
          <p:nvPr>
            <p:ph type="body" sz="quarter" idx="13" hasCustomPrompt="1"/>
          </p:nvPr>
        </p:nvSpPr>
        <p:spPr>
          <a:xfrm>
            <a:off x="522288" y="379223"/>
            <a:ext cx="8164512"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1864574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222"/>
            <a:ext cx="3008313" cy="131233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44222"/>
            <a:ext cx="5111750" cy="50819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56556"/>
            <a:ext cx="3008313" cy="37696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SY 2019-2020 OCOO Institute  |  January 27, 2020</a:t>
            </a:r>
          </a:p>
        </p:txBody>
      </p:sp>
      <p:sp>
        <p:nvSpPr>
          <p:cNvPr id="6" name="Footer Placeholder 5"/>
          <p:cNvSpPr>
            <a:spLocks noGrp="1"/>
          </p:cNvSpPr>
          <p:nvPr>
            <p:ph type="ftr" sz="quarter" idx="11"/>
          </p:nvPr>
        </p:nvSpPr>
        <p:spPr/>
        <p:txBody>
          <a:bodyPr/>
          <a:lstStyle/>
          <a:p>
            <a:r>
              <a:rPr lang="en-US"/>
              <a:t>SY 2019-2020 OCOO Institute  |  January 27, 2020</a:t>
            </a:r>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4"/>
          <p:cNvSpPr>
            <a:spLocks noGrp="1"/>
          </p:cNvSpPr>
          <p:nvPr>
            <p:ph type="body" sz="quarter" idx="13" hasCustomPrompt="1"/>
          </p:nvPr>
        </p:nvSpPr>
        <p:spPr>
          <a:xfrm>
            <a:off x="522288" y="379223"/>
            <a:ext cx="8164512"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7226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17533"/>
            <a:ext cx="8051800" cy="566738"/>
          </a:xfrm>
        </p:spPr>
        <p:txBody>
          <a:bodyPr anchor="b"/>
          <a:lstStyle>
            <a:lvl1pPr algn="l">
              <a:defRPr sz="2000" b="1">
                <a:solidFill>
                  <a:srgbClr val="0099D2"/>
                </a:solidFill>
              </a:defRPr>
            </a:lvl1pPr>
          </a:lstStyle>
          <a:p>
            <a:r>
              <a:rPr lang="en-US"/>
              <a:t>Click to edit Master title style</a:t>
            </a:r>
          </a:p>
        </p:txBody>
      </p:sp>
      <p:sp>
        <p:nvSpPr>
          <p:cNvPr id="3" name="Picture Placeholder 2"/>
          <p:cNvSpPr>
            <a:spLocks noGrp="1"/>
          </p:cNvSpPr>
          <p:nvPr>
            <p:ph type="pic" idx="1"/>
          </p:nvPr>
        </p:nvSpPr>
        <p:spPr>
          <a:xfrm>
            <a:off x="457200" y="945443"/>
            <a:ext cx="8051800" cy="37821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4554" y="5384271"/>
            <a:ext cx="80544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SY 2019-2020 OCOO Institute  |  January 27, 2020</a:t>
            </a:r>
          </a:p>
        </p:txBody>
      </p:sp>
      <p:sp>
        <p:nvSpPr>
          <p:cNvPr id="6" name="Footer Placeholder 5"/>
          <p:cNvSpPr>
            <a:spLocks noGrp="1"/>
          </p:cNvSpPr>
          <p:nvPr>
            <p:ph type="ftr" sz="quarter" idx="11"/>
          </p:nvPr>
        </p:nvSpPr>
        <p:spPr/>
        <p:txBody>
          <a:bodyPr/>
          <a:lstStyle/>
          <a:p>
            <a:r>
              <a:rPr lang="en-US"/>
              <a:t>SY 2019-2020 OCOO Institute  |  January 27, 2020</a:t>
            </a:r>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4"/>
          <p:cNvSpPr>
            <a:spLocks noGrp="1"/>
          </p:cNvSpPr>
          <p:nvPr>
            <p:ph type="body" sz="quarter" idx="13" hasCustomPrompt="1"/>
          </p:nvPr>
        </p:nvSpPr>
        <p:spPr>
          <a:xfrm>
            <a:off x="522288" y="379223"/>
            <a:ext cx="8164512"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403586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7314"/>
            <a:ext cx="4450644" cy="1470025"/>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85800" y="4148667"/>
            <a:ext cx="3815644" cy="860778"/>
          </a:xfrm>
        </p:spPr>
        <p:txBody>
          <a:bodyPr/>
          <a:lstStyle>
            <a:lvl1pPr marL="0" indent="0" algn="l">
              <a:buNone/>
              <a:defRPr sz="2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45317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42847-9604-6F49-9050-549A2E5CDF33}"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7"/>
          <p:cNvSpPr>
            <a:spLocks noGrp="1"/>
          </p:cNvSpPr>
          <p:nvPr>
            <p:ph type="body" sz="quarter" idx="13" hasCustomPrompt="1"/>
          </p:nvPr>
        </p:nvSpPr>
        <p:spPr>
          <a:xfrm>
            <a:off x="522288" y="382333"/>
            <a:ext cx="8091487" cy="373063"/>
          </a:xfrm>
        </p:spPr>
        <p:txBody>
          <a:bodyPr>
            <a:normAutofit/>
          </a:bodyPr>
          <a:lstStyle>
            <a:lvl1pPr marL="0" indent="0">
              <a:buNone/>
              <a:defRPr sz="1800">
                <a:solidFill>
                  <a:srgbClr val="FFFFFF"/>
                </a:solidFill>
              </a:defRPr>
            </a:lvl1pPr>
          </a:lstStyle>
          <a:p>
            <a:pPr lvl="0"/>
            <a:r>
              <a:rPr lang="en-US"/>
              <a:t>Click to add text</a:t>
            </a:r>
          </a:p>
        </p:txBody>
      </p:sp>
    </p:spTree>
    <p:extLst>
      <p:ext uri="{BB962C8B-B14F-4D97-AF65-F5344CB8AC3E}">
        <p14:creationId xmlns:p14="http://schemas.microsoft.com/office/powerpoint/2010/main" val="552603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99D2"/>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242847-9604-6F49-9050-549A2E5CDF33}"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7"/>
          <p:cNvSpPr>
            <a:spLocks noGrp="1"/>
          </p:cNvSpPr>
          <p:nvPr>
            <p:ph type="body" sz="quarter" idx="13" hasCustomPrompt="1"/>
          </p:nvPr>
        </p:nvSpPr>
        <p:spPr>
          <a:xfrm>
            <a:off x="522288" y="382333"/>
            <a:ext cx="8091487" cy="373063"/>
          </a:xfrm>
        </p:spPr>
        <p:txBody>
          <a:bodyPr>
            <a:normAutofit/>
          </a:bodyPr>
          <a:lstStyle>
            <a:lvl1pPr marL="0" indent="0">
              <a:buNone/>
              <a:defRPr sz="1800">
                <a:solidFill>
                  <a:srgbClr val="FFFFFF"/>
                </a:solidFill>
              </a:defRPr>
            </a:lvl1pPr>
          </a:lstStyle>
          <a:p>
            <a:pPr lvl="0"/>
            <a:r>
              <a:rPr lang="en-US"/>
              <a:t>Click to add text</a:t>
            </a:r>
          </a:p>
        </p:txBody>
      </p:sp>
    </p:spTree>
    <p:extLst>
      <p:ext uri="{BB962C8B-B14F-4D97-AF65-F5344CB8AC3E}">
        <p14:creationId xmlns:p14="http://schemas.microsoft.com/office/powerpoint/2010/main" val="2034286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88444"/>
            <a:ext cx="4038600" cy="3882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88445"/>
            <a:ext cx="4038600" cy="3882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242847-9604-6F49-9050-549A2E5CDF33}"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7"/>
          <p:cNvSpPr>
            <a:spLocks noGrp="1"/>
          </p:cNvSpPr>
          <p:nvPr>
            <p:ph type="body" sz="quarter" idx="13" hasCustomPrompt="1"/>
          </p:nvPr>
        </p:nvSpPr>
        <p:spPr>
          <a:xfrm>
            <a:off x="522288" y="382333"/>
            <a:ext cx="8091487" cy="373063"/>
          </a:xfrm>
        </p:spPr>
        <p:txBody>
          <a:bodyPr>
            <a:normAutofit/>
          </a:bodyPr>
          <a:lstStyle>
            <a:lvl1pPr marL="0" indent="0">
              <a:buNone/>
              <a:defRPr sz="1800">
                <a:solidFill>
                  <a:srgbClr val="FFFFFF"/>
                </a:solidFill>
              </a:defRPr>
            </a:lvl1pPr>
          </a:lstStyle>
          <a:p>
            <a:pPr lvl="0"/>
            <a:r>
              <a:rPr lang="en-US"/>
              <a:t>Click to add text</a:t>
            </a:r>
          </a:p>
        </p:txBody>
      </p:sp>
    </p:spTree>
    <p:extLst>
      <p:ext uri="{BB962C8B-B14F-4D97-AF65-F5344CB8AC3E}">
        <p14:creationId xmlns:p14="http://schemas.microsoft.com/office/powerpoint/2010/main" val="4070035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53686"/>
            <a:ext cx="4040188" cy="639762"/>
          </a:xfrm>
        </p:spPr>
        <p:txBody>
          <a:bodyPr anchor="b"/>
          <a:lstStyle>
            <a:lvl1pPr marL="0" indent="0">
              <a:buNone/>
              <a:defRPr sz="2400" b="1">
                <a:solidFill>
                  <a:srgbClr val="0D40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24667"/>
            <a:ext cx="4040188" cy="34854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50688"/>
            <a:ext cx="4041775" cy="639762"/>
          </a:xfrm>
        </p:spPr>
        <p:txBody>
          <a:bodyPr anchor="b"/>
          <a:lstStyle>
            <a:lvl1pPr marL="0" indent="0">
              <a:buNone/>
              <a:defRPr sz="2400" b="1">
                <a:solidFill>
                  <a:srgbClr val="0D40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24668"/>
            <a:ext cx="4041775" cy="34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242847-9604-6F49-9050-549A2E5CDF33}" type="datetimeFigureOut">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C99EC-0444-814F-B7B5-49E252465484}" type="slidenum">
              <a:rPr lang="en-US" smtClean="0"/>
              <a:t>‹#›</a:t>
            </a:fld>
            <a:endParaRPr lang="en-US"/>
          </a:p>
        </p:txBody>
      </p:sp>
      <p:sp>
        <p:nvSpPr>
          <p:cNvPr id="10" name="Title 1"/>
          <p:cNvSpPr>
            <a:spLocks noGrp="1"/>
          </p:cNvSpPr>
          <p:nvPr>
            <p:ph type="title"/>
          </p:nvPr>
        </p:nvSpPr>
        <p:spPr>
          <a:xfrm>
            <a:off x="457200" y="1082850"/>
            <a:ext cx="8229600" cy="734660"/>
          </a:xfrm>
        </p:spPr>
        <p:txBody>
          <a:bodyPr/>
          <a:lstStyle/>
          <a:p>
            <a:r>
              <a:rPr lang="en-US"/>
              <a:t>Click to edit Master title style</a:t>
            </a:r>
          </a:p>
        </p:txBody>
      </p:sp>
      <p:sp>
        <p:nvSpPr>
          <p:cNvPr id="11" name="Text Placeholder 7"/>
          <p:cNvSpPr>
            <a:spLocks noGrp="1"/>
          </p:cNvSpPr>
          <p:nvPr>
            <p:ph type="body" sz="quarter" idx="13" hasCustomPrompt="1"/>
          </p:nvPr>
        </p:nvSpPr>
        <p:spPr>
          <a:xfrm>
            <a:off x="522288" y="382333"/>
            <a:ext cx="8091487" cy="373063"/>
          </a:xfrm>
        </p:spPr>
        <p:txBody>
          <a:bodyPr>
            <a:normAutofit/>
          </a:bodyPr>
          <a:lstStyle>
            <a:lvl1pPr marL="0" indent="0">
              <a:buNone/>
              <a:defRPr sz="1800">
                <a:solidFill>
                  <a:srgbClr val="FFFFFF"/>
                </a:solidFill>
              </a:defRPr>
            </a:lvl1pPr>
          </a:lstStyle>
          <a:p>
            <a:pPr lvl="0"/>
            <a:r>
              <a:rPr lang="en-US"/>
              <a:t>Click to add text</a:t>
            </a:r>
          </a:p>
        </p:txBody>
      </p:sp>
    </p:spTree>
    <p:extLst>
      <p:ext uri="{BB962C8B-B14F-4D97-AF65-F5344CB8AC3E}">
        <p14:creationId xmlns:p14="http://schemas.microsoft.com/office/powerpoint/2010/main" val="2764799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850"/>
            <a:ext cx="8108244" cy="73466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FB242847-9604-6F49-9050-549A2E5CDF33}"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C99EC-0444-814F-B7B5-49E252465484}" type="slidenum">
              <a:rPr lang="en-US" smtClean="0"/>
              <a:t>‹#›</a:t>
            </a:fld>
            <a:endParaRPr lang="en-US"/>
          </a:p>
        </p:txBody>
      </p:sp>
      <p:sp>
        <p:nvSpPr>
          <p:cNvPr id="6" name="Text Placeholder 7"/>
          <p:cNvSpPr>
            <a:spLocks noGrp="1"/>
          </p:cNvSpPr>
          <p:nvPr>
            <p:ph type="body" sz="quarter" idx="13" hasCustomPrompt="1"/>
          </p:nvPr>
        </p:nvSpPr>
        <p:spPr>
          <a:xfrm>
            <a:off x="522288" y="382333"/>
            <a:ext cx="8091487" cy="373063"/>
          </a:xfrm>
        </p:spPr>
        <p:txBody>
          <a:bodyPr>
            <a:normAutofit/>
          </a:bodyPr>
          <a:lstStyle>
            <a:lvl1pPr marL="0" indent="0">
              <a:buNone/>
              <a:defRPr sz="1800">
                <a:solidFill>
                  <a:srgbClr val="FFFFFF"/>
                </a:solidFill>
              </a:defRPr>
            </a:lvl1pPr>
          </a:lstStyle>
          <a:p>
            <a:pPr lvl="0"/>
            <a:r>
              <a:rPr lang="en-US"/>
              <a:t>Click to add text</a:t>
            </a:r>
          </a:p>
        </p:txBody>
      </p:sp>
    </p:spTree>
    <p:extLst>
      <p:ext uri="{BB962C8B-B14F-4D97-AF65-F5344CB8AC3E}">
        <p14:creationId xmlns:p14="http://schemas.microsoft.com/office/powerpoint/2010/main" val="1302603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42847-9604-6F49-9050-549A2E5CDF33}"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C99EC-0444-814F-B7B5-49E252465484}" type="slidenum">
              <a:rPr lang="en-US" smtClean="0"/>
              <a:t>‹#›</a:t>
            </a:fld>
            <a:endParaRPr lang="en-US"/>
          </a:p>
        </p:txBody>
      </p:sp>
      <p:sp>
        <p:nvSpPr>
          <p:cNvPr id="5" name="Text Placeholder 7"/>
          <p:cNvSpPr>
            <a:spLocks noGrp="1"/>
          </p:cNvSpPr>
          <p:nvPr>
            <p:ph type="body" sz="quarter" idx="13" hasCustomPrompt="1"/>
          </p:nvPr>
        </p:nvSpPr>
        <p:spPr>
          <a:xfrm>
            <a:off x="522288" y="382333"/>
            <a:ext cx="8091487" cy="373063"/>
          </a:xfrm>
        </p:spPr>
        <p:txBody>
          <a:bodyPr>
            <a:normAutofit/>
          </a:bodyPr>
          <a:lstStyle>
            <a:lvl1pPr marL="0" indent="0">
              <a:buNone/>
              <a:defRPr sz="1800">
                <a:solidFill>
                  <a:srgbClr val="FFFFFF"/>
                </a:solidFill>
              </a:defRPr>
            </a:lvl1pPr>
          </a:lstStyle>
          <a:p>
            <a:pPr lvl="0"/>
            <a:r>
              <a:rPr lang="en-US"/>
              <a:t>Click to add text</a:t>
            </a:r>
          </a:p>
        </p:txBody>
      </p:sp>
    </p:spTree>
    <p:extLst>
      <p:ext uri="{BB962C8B-B14F-4D97-AF65-F5344CB8AC3E}">
        <p14:creationId xmlns:p14="http://schemas.microsoft.com/office/powerpoint/2010/main" val="2502524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222"/>
            <a:ext cx="3008313" cy="131233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44222"/>
            <a:ext cx="5111750" cy="50819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56556"/>
            <a:ext cx="3008313" cy="37696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42847-9604-6F49-9050-549A2E5CDF33}"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7"/>
          <p:cNvSpPr>
            <a:spLocks noGrp="1"/>
          </p:cNvSpPr>
          <p:nvPr>
            <p:ph type="body" sz="quarter" idx="13" hasCustomPrompt="1"/>
          </p:nvPr>
        </p:nvSpPr>
        <p:spPr>
          <a:xfrm>
            <a:off x="522288" y="382333"/>
            <a:ext cx="8091487" cy="373063"/>
          </a:xfrm>
        </p:spPr>
        <p:txBody>
          <a:bodyPr>
            <a:normAutofit/>
          </a:bodyPr>
          <a:lstStyle>
            <a:lvl1pPr marL="0" indent="0">
              <a:buNone/>
              <a:defRPr sz="1800">
                <a:solidFill>
                  <a:srgbClr val="FFFFFF"/>
                </a:solidFill>
              </a:defRPr>
            </a:lvl1pPr>
          </a:lstStyle>
          <a:p>
            <a:pPr lvl="0"/>
            <a:r>
              <a:rPr lang="en-US"/>
              <a:t>Click to add text</a:t>
            </a:r>
          </a:p>
        </p:txBody>
      </p:sp>
    </p:spTree>
    <p:extLst>
      <p:ext uri="{BB962C8B-B14F-4D97-AF65-F5344CB8AC3E}">
        <p14:creationId xmlns:p14="http://schemas.microsoft.com/office/powerpoint/2010/main" val="2905930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17533"/>
            <a:ext cx="8051800" cy="566738"/>
          </a:xfrm>
        </p:spPr>
        <p:txBody>
          <a:bodyPr anchor="b"/>
          <a:lstStyle>
            <a:lvl1pPr algn="l">
              <a:defRPr sz="2000" b="1">
                <a:solidFill>
                  <a:srgbClr val="0099D2"/>
                </a:solidFill>
              </a:defRPr>
            </a:lvl1pPr>
          </a:lstStyle>
          <a:p>
            <a:r>
              <a:rPr lang="en-US"/>
              <a:t>Click to edit Master title style</a:t>
            </a:r>
          </a:p>
        </p:txBody>
      </p:sp>
      <p:sp>
        <p:nvSpPr>
          <p:cNvPr id="3" name="Picture Placeholder 2"/>
          <p:cNvSpPr>
            <a:spLocks noGrp="1"/>
          </p:cNvSpPr>
          <p:nvPr>
            <p:ph type="pic" idx="1"/>
          </p:nvPr>
        </p:nvSpPr>
        <p:spPr>
          <a:xfrm>
            <a:off x="457200" y="945443"/>
            <a:ext cx="8051800" cy="37821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4554" y="5384271"/>
            <a:ext cx="80544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42847-9604-6F49-9050-549A2E5CDF33}"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7"/>
          <p:cNvSpPr>
            <a:spLocks noGrp="1"/>
          </p:cNvSpPr>
          <p:nvPr>
            <p:ph type="body" sz="quarter" idx="13" hasCustomPrompt="1"/>
          </p:nvPr>
        </p:nvSpPr>
        <p:spPr>
          <a:xfrm>
            <a:off x="522288" y="382333"/>
            <a:ext cx="8091487" cy="373063"/>
          </a:xfrm>
        </p:spPr>
        <p:txBody>
          <a:bodyPr>
            <a:normAutofit/>
          </a:bodyPr>
          <a:lstStyle>
            <a:lvl1pPr marL="0" indent="0">
              <a:buNone/>
              <a:defRPr sz="1800">
                <a:solidFill>
                  <a:srgbClr val="FFFFFF"/>
                </a:solidFill>
              </a:defRPr>
            </a:lvl1pPr>
          </a:lstStyle>
          <a:p>
            <a:pPr lvl="0"/>
            <a:r>
              <a:rPr lang="en-US"/>
              <a:t>Click to add text</a:t>
            </a:r>
          </a:p>
        </p:txBody>
      </p:sp>
    </p:spTree>
    <p:extLst>
      <p:ext uri="{BB962C8B-B14F-4D97-AF65-F5344CB8AC3E}">
        <p14:creationId xmlns:p14="http://schemas.microsoft.com/office/powerpoint/2010/main" val="306066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latin typeface="Arial" pitchFamily="34" charset="0"/>
                <a:cs typeface="Arial" pitchFamily="34" charset="0"/>
              </a:defRPr>
            </a:lvl1pPr>
          </a:lstStyle>
          <a:p>
            <a:fld id="{5DFF13A9-1037-4D5A-A349-B944681F0E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hf sldNum="0" hdr="0"/>
  <p:txStyles>
    <p:titleStyle>
      <a:lvl1pPr algn="l" defTabSz="914400" rtl="0" eaLnBrk="1" latinLnBrk="0" hangingPunct="1">
        <a:spcBef>
          <a:spcPct val="0"/>
        </a:spcBef>
        <a:buNone/>
        <a:defRPr sz="4200" kern="1200">
          <a:solidFill>
            <a:srgbClr val="002F80"/>
          </a:solidFill>
          <a:latin typeface="Times New Roman" pitchFamily="18" charset="0"/>
          <a:ea typeface="+mj-ea"/>
          <a:cs typeface="Times New Roman" pitchFamily="18" charset="0"/>
        </a:defRPr>
      </a:lvl1pPr>
    </p:titleStyle>
    <p:bodyStyle>
      <a:lvl1pPr marL="2349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1pPr>
      <a:lvl2pPr marL="457200" indent="-234950" algn="l" defTabSz="914400" rtl="0" eaLnBrk="1" latinLnBrk="0" hangingPunct="1">
        <a:spcBef>
          <a:spcPct val="20000"/>
        </a:spcBef>
        <a:buFont typeface="Arial" pitchFamily="34" charset="0"/>
        <a:buChar char="–"/>
        <a:defRPr sz="2200" kern="1200">
          <a:solidFill>
            <a:srgbClr val="333333"/>
          </a:solidFill>
          <a:latin typeface="Arial" pitchFamily="34" charset="0"/>
          <a:ea typeface="+mn-ea"/>
          <a:cs typeface="Arial" pitchFamily="34" charset="0"/>
        </a:defRPr>
      </a:lvl2pPr>
      <a:lvl3pPr marL="6921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3pPr>
      <a:lvl4pPr marL="914400" indent="-234950" algn="l" defTabSz="914400" rtl="0" eaLnBrk="1" latinLnBrk="0" hangingPunct="1">
        <a:spcBef>
          <a:spcPct val="20000"/>
        </a:spcBef>
        <a:buFont typeface="Arial" pitchFamily="34" charset="0"/>
        <a:buChar char="–"/>
        <a:defRPr sz="2000" kern="1200">
          <a:solidFill>
            <a:srgbClr val="333333"/>
          </a:solidFill>
          <a:latin typeface="Arial" pitchFamily="34" charset="0"/>
          <a:ea typeface="+mn-ea"/>
          <a:cs typeface="Arial" pitchFamily="34" charset="0"/>
        </a:defRPr>
      </a:lvl4pPr>
      <a:lvl5pPr marL="1149350" indent="-234950" algn="l" defTabSz="914400" rtl="0" eaLnBrk="1" latinLnBrk="0" hangingPunct="1">
        <a:spcBef>
          <a:spcPct val="20000"/>
        </a:spcBef>
        <a:buFont typeface="Wingdings" pitchFamily="2" charset="2"/>
        <a:buChar char="§"/>
        <a:defRPr sz="2000" kern="1200">
          <a:solidFill>
            <a:srgbClr val="33333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latin typeface="Arial" pitchFamily="34" charset="0"/>
                <a:cs typeface="Arial" pitchFamily="34" charset="0"/>
              </a:defRPr>
            </a:lvl1pPr>
          </a:lstStyle>
          <a:p>
            <a:fld id="{5DFF13A9-1037-4D5A-A349-B944681F0EB5}" type="slidenum">
              <a:rPr lang="en-US" smtClean="0"/>
              <a:pPr/>
              <a:t>‹#›</a:t>
            </a:fld>
            <a:endParaRPr lang="en-US"/>
          </a:p>
        </p:txBody>
      </p:sp>
    </p:spTree>
    <p:extLst>
      <p:ext uri="{BB962C8B-B14F-4D97-AF65-F5344CB8AC3E}">
        <p14:creationId xmlns:p14="http://schemas.microsoft.com/office/powerpoint/2010/main" val="303003271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Lst>
  <p:hf sldNum="0" hdr="0"/>
  <p:txStyles>
    <p:titleStyle>
      <a:lvl1pPr algn="l" defTabSz="914400" rtl="0" eaLnBrk="1" latinLnBrk="0" hangingPunct="1">
        <a:spcBef>
          <a:spcPct val="0"/>
        </a:spcBef>
        <a:buNone/>
        <a:defRPr sz="4200" kern="1200">
          <a:solidFill>
            <a:srgbClr val="002F80"/>
          </a:solidFill>
          <a:latin typeface="Times New Roman" pitchFamily="18" charset="0"/>
          <a:ea typeface="+mj-ea"/>
          <a:cs typeface="Times New Roman" pitchFamily="18" charset="0"/>
        </a:defRPr>
      </a:lvl1pPr>
    </p:titleStyle>
    <p:bodyStyle>
      <a:lvl1pPr marL="2349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1pPr>
      <a:lvl2pPr marL="457200" indent="-234950" algn="l" defTabSz="914400" rtl="0" eaLnBrk="1" latinLnBrk="0" hangingPunct="1">
        <a:spcBef>
          <a:spcPct val="20000"/>
        </a:spcBef>
        <a:buFont typeface="Arial" pitchFamily="34" charset="0"/>
        <a:buChar char="–"/>
        <a:defRPr sz="2200" kern="1200">
          <a:solidFill>
            <a:srgbClr val="333333"/>
          </a:solidFill>
          <a:latin typeface="Arial" pitchFamily="34" charset="0"/>
          <a:ea typeface="+mn-ea"/>
          <a:cs typeface="Arial" pitchFamily="34" charset="0"/>
        </a:defRPr>
      </a:lvl2pPr>
      <a:lvl3pPr marL="6921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3pPr>
      <a:lvl4pPr marL="914400" indent="-234950" algn="l" defTabSz="914400" rtl="0" eaLnBrk="1" latinLnBrk="0" hangingPunct="1">
        <a:spcBef>
          <a:spcPct val="20000"/>
        </a:spcBef>
        <a:buFont typeface="Arial" pitchFamily="34" charset="0"/>
        <a:buChar char="–"/>
        <a:defRPr sz="2000" kern="1200">
          <a:solidFill>
            <a:srgbClr val="333333"/>
          </a:solidFill>
          <a:latin typeface="Arial" pitchFamily="34" charset="0"/>
          <a:ea typeface="+mn-ea"/>
          <a:cs typeface="Arial" pitchFamily="34" charset="0"/>
        </a:defRPr>
      </a:lvl4pPr>
      <a:lvl5pPr marL="1149350" indent="-234950" algn="l" defTabSz="914400" rtl="0" eaLnBrk="1" latinLnBrk="0" hangingPunct="1">
        <a:spcBef>
          <a:spcPct val="20000"/>
        </a:spcBef>
        <a:buFont typeface="Wingdings" pitchFamily="2" charset="2"/>
        <a:buChar char="§"/>
        <a:defRPr sz="2000" kern="1200">
          <a:solidFill>
            <a:srgbClr val="33333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114" y="1082850"/>
            <a:ext cx="8164686" cy="7346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22114" y="2060222"/>
            <a:ext cx="8164686" cy="371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SY 2019-2020 OCOO Institute  |  January 27, 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SY 2019-2020 OCOO Institute  |  January 27, 2020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C99EC-0444-814F-B7B5-49E252465484}" type="slidenum">
              <a:rPr lang="en-US" smtClean="0"/>
              <a:t>‹#›</a:t>
            </a:fld>
            <a:endParaRPr lang="en-US"/>
          </a:p>
        </p:txBody>
      </p:sp>
    </p:spTree>
    <p:extLst>
      <p:ext uri="{BB962C8B-B14F-4D97-AF65-F5344CB8AC3E}">
        <p14:creationId xmlns:p14="http://schemas.microsoft.com/office/powerpoint/2010/main" val="76961530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Lst>
  <p:hf sldNum="0" hdr="0"/>
  <p:txStyles>
    <p:titleStyle>
      <a:lvl1pPr algn="ctr" defTabSz="457200" rtl="0" eaLnBrk="1" latinLnBrk="0" hangingPunct="1">
        <a:spcBef>
          <a:spcPct val="0"/>
        </a:spcBef>
        <a:buNone/>
        <a:defRPr sz="4400" kern="1200">
          <a:solidFill>
            <a:schemeClr val="bg1">
              <a:lumMod val="65000"/>
            </a:schemeClr>
          </a:solidFill>
          <a:latin typeface="+mj-lt"/>
          <a:ea typeface="+mj-ea"/>
          <a:cs typeface="+mj-cs"/>
        </a:defRPr>
      </a:lvl1pPr>
    </p:titleStyle>
    <p:bodyStyle>
      <a:lvl1pPr marL="342900" indent="-342900" algn="l" defTabSz="457200" rtl="0" eaLnBrk="1" latinLnBrk="0" hangingPunct="1">
        <a:spcBef>
          <a:spcPct val="20000"/>
        </a:spcBef>
        <a:buClr>
          <a:srgbClr val="0099D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114" y="1082850"/>
            <a:ext cx="8164686" cy="7346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22114" y="2060222"/>
            <a:ext cx="8164686" cy="371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42847-9604-6F49-9050-549A2E5CDF33}" type="datetimeFigureOut">
              <a:rPr lang="en-US" smtClean="0"/>
              <a:t>8/15/2023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C99EC-0444-814F-B7B5-49E252465484}" type="slidenum">
              <a:rPr lang="en-US" smtClean="0"/>
              <a:t>‹#›</a:t>
            </a:fld>
            <a:endParaRPr lang="en-US"/>
          </a:p>
        </p:txBody>
      </p:sp>
    </p:spTree>
    <p:extLst>
      <p:ext uri="{BB962C8B-B14F-4D97-AF65-F5344CB8AC3E}">
        <p14:creationId xmlns:p14="http://schemas.microsoft.com/office/powerpoint/2010/main" val="335422456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Lst>
  <p:txStyles>
    <p:titleStyle>
      <a:lvl1pPr algn="ctr" defTabSz="457200" rtl="0" eaLnBrk="1" latinLnBrk="0" hangingPunct="1">
        <a:spcBef>
          <a:spcPct val="0"/>
        </a:spcBef>
        <a:buNone/>
        <a:defRPr sz="4400" kern="1200">
          <a:solidFill>
            <a:schemeClr val="bg1">
              <a:lumMod val="65000"/>
            </a:schemeClr>
          </a:solidFill>
          <a:latin typeface="+mj-lt"/>
          <a:ea typeface="+mj-ea"/>
          <a:cs typeface="+mj-cs"/>
        </a:defRPr>
      </a:lvl1pPr>
    </p:titleStyle>
    <p:bodyStyle>
      <a:lvl1pPr marL="342900" indent="-342900" algn="l" defTabSz="457200" rtl="0" eaLnBrk="1" latinLnBrk="0" hangingPunct="1">
        <a:spcBef>
          <a:spcPct val="20000"/>
        </a:spcBef>
        <a:buClr>
          <a:srgbClr val="0099D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mailto:contractsecurityrequests@k12.dc.gov"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pixabay.com/en/question-mark-question-help-2314125/" TargetMode="External"/><Relationship Id="rId7" Type="http://schemas.openxmlformats.org/officeDocument/2006/relationships/hyperlink" Target="mailto:Ronald.bogues@k12.dc.gov" TargetMode="External"/><Relationship Id="rId2" Type="http://schemas.openxmlformats.org/officeDocument/2006/relationships/image" Target="../media/image19.jpeg"/><Relationship Id="rId1" Type="http://schemas.openxmlformats.org/officeDocument/2006/relationships/slideLayout" Target="../slideLayouts/slideLayout22.xml"/><Relationship Id="rId6" Type="http://schemas.openxmlformats.org/officeDocument/2006/relationships/hyperlink" Target="mailto:Corneilus.johnson@k12.dc.gov" TargetMode="External"/><Relationship Id="rId5" Type="http://schemas.openxmlformats.org/officeDocument/2006/relationships/hyperlink" Target="mailto:Brian.johnson2@k12.dc.gov" TargetMode="External"/><Relationship Id="rId4" Type="http://schemas.openxmlformats.org/officeDocument/2006/relationships/hyperlink" Target="mailto:Michael.alston@k12.dc.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Franklin.Chrisman@k12.dc.gov" TargetMode="External"/><Relationship Id="rId2" Type="http://schemas.openxmlformats.org/officeDocument/2006/relationships/image" Target="../media/image4.png"/><Relationship Id="rId1" Type="http://schemas.openxmlformats.org/officeDocument/2006/relationships/slideLayout" Target="../slideLayouts/slideLayout22.xml"/><Relationship Id="rId4" Type="http://schemas.openxmlformats.org/officeDocument/2006/relationships/hyperlink" Target="mailto:Michael.Berry@k12.dc.gov"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2.xml"/><Relationship Id="rId6" Type="http://schemas.openxmlformats.org/officeDocument/2006/relationships/image" Target="../media/image23.jpeg"/><Relationship Id="rId5" Type="http://schemas.openxmlformats.org/officeDocument/2006/relationships/image" Target="../media/image24.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hyperlink" Target="mailto:franklin.chrisman@k12.dc.gov" TargetMode="External"/><Relationship Id="rId2" Type="http://schemas.openxmlformats.org/officeDocument/2006/relationships/image" Target="../media/image4.png"/><Relationship Id="rId1" Type="http://schemas.openxmlformats.org/officeDocument/2006/relationships/slideLayout" Target="../slideLayouts/slideLayout22.xml"/><Relationship Id="rId5" Type="http://schemas.openxmlformats.org/officeDocument/2006/relationships/image" Target="../media/image25.jpeg"/><Relationship Id="rId4" Type="http://schemas.openxmlformats.org/officeDocument/2006/relationships/hyperlink" Target="mailto:Michael.Berry@k12.dc.gov"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hyperlink" Target="mailto:Franklin.Chrisman@k12.dc.gov"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8.png"/><Relationship Id="rId4" Type="http://schemas.openxmlformats.org/officeDocument/2006/relationships/hyperlink" Target="mailto:Michael.Berry@k12.dc.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2.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hyperlink" Target="https://pixabay.com/en/question-mark-question-help-2314125/" TargetMode="External"/><Relationship Id="rId2" Type="http://schemas.openxmlformats.org/officeDocument/2006/relationships/image" Target="../media/image19.jpeg"/><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hyperlink" Target="mailto:Michael.Berry@k12.dc.gov" TargetMode="External"/><Relationship Id="rId4" Type="http://schemas.openxmlformats.org/officeDocument/2006/relationships/hyperlink" Target="mailto:Franklin.Chrisman@k12.dc.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3B73DE-6618-492F-90CA-03C98752EBAE}"/>
              </a:ext>
            </a:extLst>
          </p:cNvPr>
          <p:cNvSpPr>
            <a:spLocks noGrp="1"/>
          </p:cNvSpPr>
          <p:nvPr>
            <p:ph type="ctrTitle"/>
          </p:nvPr>
        </p:nvSpPr>
        <p:spPr>
          <a:xfrm>
            <a:off x="718457" y="2286000"/>
            <a:ext cx="3853543" cy="2590800"/>
          </a:xfrm>
        </p:spPr>
        <p:txBody>
          <a:bodyPr>
            <a:noAutofit/>
          </a:bodyPr>
          <a:lstStyle/>
          <a:p>
            <a:pPr lvl="0" algn="ctr" defTabSz="914400">
              <a:spcBef>
                <a:spcPct val="20000"/>
              </a:spcBef>
            </a:pPr>
            <a:r>
              <a:rPr lang="en-US" sz="2000" b="1" dirty="0">
                <a:solidFill>
                  <a:prstClr val="white"/>
                </a:solidFill>
                <a:latin typeface="+mn-lt"/>
                <a:ea typeface="Geneva"/>
                <a:cs typeface="Calibri" panose="020F0502020204030204" pitchFamily="34" charset="0"/>
              </a:rPr>
              <a:t>School Security Division: </a:t>
            </a:r>
            <a:br>
              <a:rPr lang="en-US" sz="2000" b="1" dirty="0">
                <a:solidFill>
                  <a:prstClr val="white"/>
                </a:solidFill>
                <a:latin typeface="+mn-lt"/>
                <a:ea typeface="Geneva"/>
                <a:cs typeface="Calibri" panose="020F0502020204030204" pitchFamily="34" charset="0"/>
              </a:rPr>
            </a:br>
            <a:r>
              <a:rPr lang="en-US" sz="2000" b="1" dirty="0">
                <a:solidFill>
                  <a:prstClr val="white"/>
                </a:solidFill>
                <a:latin typeface="+mn-lt"/>
                <a:ea typeface="Geneva"/>
                <a:cs typeface="Calibri" panose="020F0502020204030204" pitchFamily="34" charset="0"/>
              </a:rPr>
              <a:t>Contract Security , DCPS Police, and Physical Security Overview</a:t>
            </a:r>
            <a:br>
              <a:rPr lang="en-US" sz="2000" b="1" i="1" dirty="0">
                <a:solidFill>
                  <a:prstClr val="white"/>
                </a:solidFill>
                <a:latin typeface="+mn-lt"/>
                <a:ea typeface="Geneva"/>
                <a:cs typeface="Calibri" panose="020F0502020204030204" pitchFamily="34" charset="0"/>
              </a:rPr>
            </a:br>
            <a:br>
              <a:rPr lang="en-US" sz="2000" b="1" i="1" dirty="0">
                <a:solidFill>
                  <a:prstClr val="white"/>
                </a:solidFill>
                <a:latin typeface="+mn-lt"/>
                <a:ea typeface="Geneva"/>
                <a:cs typeface="Calibri" panose="020F0502020204030204" pitchFamily="34" charset="0"/>
              </a:rPr>
            </a:br>
            <a:r>
              <a:rPr lang="en-US" sz="2000" b="1" i="1" dirty="0">
                <a:solidFill>
                  <a:prstClr val="white"/>
                </a:solidFill>
                <a:latin typeface="+mn-lt"/>
                <a:ea typeface="Geneva"/>
                <a:cs typeface="Calibri" panose="020F0502020204030204" pitchFamily="34" charset="0"/>
              </a:rPr>
              <a:t>July 2023</a:t>
            </a:r>
            <a:endParaRPr lang="en-US" sz="2000" dirty="0"/>
          </a:p>
        </p:txBody>
      </p:sp>
    </p:spTree>
    <p:extLst>
      <p:ext uri="{BB962C8B-B14F-4D97-AF65-F5344CB8AC3E}">
        <p14:creationId xmlns:p14="http://schemas.microsoft.com/office/powerpoint/2010/main" val="200172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7F1B1-B99B-4C76-9AE0-D3F2EE381EE3}"/>
              </a:ext>
            </a:extLst>
          </p:cNvPr>
          <p:cNvSpPr>
            <a:spLocks noGrp="1"/>
          </p:cNvSpPr>
          <p:nvPr>
            <p:ph type="title"/>
          </p:nvPr>
        </p:nvSpPr>
        <p:spPr>
          <a:xfrm>
            <a:off x="449089" y="708581"/>
            <a:ext cx="8164686" cy="925513"/>
          </a:xfrm>
        </p:spPr>
        <p:txBody>
          <a:bodyPr>
            <a:normAutofit/>
          </a:bodyPr>
          <a:lstStyle/>
          <a:p>
            <a:r>
              <a:rPr lang="en-US" sz="4800"/>
              <a:t>DCPS Contract Security</a:t>
            </a:r>
          </a:p>
        </p:txBody>
      </p:sp>
      <p:pic>
        <p:nvPicPr>
          <p:cNvPr id="14" name="Picture 5" descr="small_OCOO">
            <a:extLst>
              <a:ext uri="{FF2B5EF4-FFF2-40B4-BE49-F238E27FC236}">
                <a16:creationId xmlns:a16="http://schemas.microsoft.com/office/drawing/2014/main" id="{C12A98F5-1D74-43C4-BF43-4ECFB7F96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6A3DA9B8-9975-5EDA-8F3C-A40DDF07A0F4}"/>
              </a:ext>
            </a:extLst>
          </p:cNvPr>
          <p:cNvGrpSpPr/>
          <p:nvPr/>
        </p:nvGrpSpPr>
        <p:grpSpPr>
          <a:xfrm>
            <a:off x="3009228" y="1480416"/>
            <a:ext cx="3024203" cy="379510"/>
            <a:chOff x="-106527" y="220273"/>
            <a:chExt cx="2766944" cy="724030"/>
          </a:xfrm>
        </p:grpSpPr>
        <p:sp>
          <p:nvSpPr>
            <p:cNvPr id="16" name="Rectangle 15">
              <a:extLst>
                <a:ext uri="{FF2B5EF4-FFF2-40B4-BE49-F238E27FC236}">
                  <a16:creationId xmlns:a16="http://schemas.microsoft.com/office/drawing/2014/main" id="{03FF8EC8-A6AD-9F66-55DF-2BAE32C66E7C}"/>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657F2E37-F844-491E-38D7-33BC1A6F83D9}"/>
                </a:ext>
              </a:extLst>
            </p:cNvPr>
            <p:cNvSpPr txBox="1"/>
            <p:nvPr/>
          </p:nvSpPr>
          <p:spPr>
            <a:xfrm>
              <a:off x="-106527" y="223582"/>
              <a:ext cx="2766944" cy="720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a:solidFill>
                    <a:srgbClr val="FFFF00"/>
                  </a:solidFill>
                </a:rPr>
                <a:t>Security Assurance Mgmt.</a:t>
              </a:r>
              <a:endParaRPr lang="en-US" sz="1200" kern="1200">
                <a:solidFill>
                  <a:srgbClr val="FFFF00"/>
                </a:solidFill>
              </a:endParaRPr>
            </a:p>
          </p:txBody>
        </p:sp>
      </p:grpSp>
      <p:sp>
        <p:nvSpPr>
          <p:cNvPr id="4" name="Text Placeholder 5">
            <a:extLst>
              <a:ext uri="{FF2B5EF4-FFF2-40B4-BE49-F238E27FC236}">
                <a16:creationId xmlns:a16="http://schemas.microsoft.com/office/drawing/2014/main" id="{6FE4C0AB-8A9A-676B-019E-0BBB007B5ACE}"/>
              </a:ext>
            </a:extLst>
          </p:cNvPr>
          <p:cNvSpPr>
            <a:spLocks noGrp="1"/>
          </p:cNvSpPr>
          <p:nvPr>
            <p:ph type="body" sz="quarter" idx="13"/>
          </p:nvPr>
        </p:nvSpPr>
        <p:spPr>
          <a:xfrm>
            <a:off x="522288" y="450284"/>
            <a:ext cx="8091487" cy="373062"/>
          </a:xfrm>
        </p:spPr>
        <p:txBody>
          <a:bodyPr>
            <a:normAutofit/>
          </a:bodyPr>
          <a:lstStyle/>
          <a:p>
            <a:pPr algn="ctr"/>
            <a:r>
              <a:rPr lang="en-US" sz="1800" b="1" dirty="0"/>
              <a:t>School Security Division </a:t>
            </a:r>
          </a:p>
        </p:txBody>
      </p:sp>
      <p:pic>
        <p:nvPicPr>
          <p:cNvPr id="3" name="Picture 2" descr="A person standing in a room&#10;&#10;Description automatically generated with medium confidence">
            <a:extLst>
              <a:ext uri="{FF2B5EF4-FFF2-40B4-BE49-F238E27FC236}">
                <a16:creationId xmlns:a16="http://schemas.microsoft.com/office/drawing/2014/main" id="{3793E794-8E71-4F37-AC44-9213EEE66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428" y="1963917"/>
            <a:ext cx="2315103" cy="3086804"/>
          </a:xfrm>
          <a:prstGeom prst="rect">
            <a:avLst/>
          </a:prstGeom>
        </p:spPr>
      </p:pic>
      <p:pic>
        <p:nvPicPr>
          <p:cNvPr id="9" name="Picture 8" descr="A picture containing clothing, person, trousers, person&#10;&#10;Description automatically generated">
            <a:extLst>
              <a:ext uri="{FF2B5EF4-FFF2-40B4-BE49-F238E27FC236}">
                <a16:creationId xmlns:a16="http://schemas.microsoft.com/office/drawing/2014/main" id="{B7AC61AF-8C81-C264-10F7-04EF9AE69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54" y="1901197"/>
            <a:ext cx="2389696" cy="3186262"/>
          </a:xfrm>
          <a:prstGeom prst="rect">
            <a:avLst/>
          </a:prstGeom>
        </p:spPr>
      </p:pic>
      <p:grpSp>
        <p:nvGrpSpPr>
          <p:cNvPr id="11" name="Group 10">
            <a:extLst>
              <a:ext uri="{FF2B5EF4-FFF2-40B4-BE49-F238E27FC236}">
                <a16:creationId xmlns:a16="http://schemas.microsoft.com/office/drawing/2014/main" id="{FC77C514-7CE7-312B-C2D9-0A038149E561}"/>
              </a:ext>
            </a:extLst>
          </p:cNvPr>
          <p:cNvGrpSpPr/>
          <p:nvPr/>
        </p:nvGrpSpPr>
        <p:grpSpPr>
          <a:xfrm>
            <a:off x="5155826" y="4919343"/>
            <a:ext cx="2778952" cy="656083"/>
            <a:chOff x="-108564" y="172900"/>
            <a:chExt cx="2778952" cy="753080"/>
          </a:xfrm>
        </p:grpSpPr>
        <p:sp>
          <p:nvSpPr>
            <p:cNvPr id="12" name="Rectangle 11">
              <a:extLst>
                <a:ext uri="{FF2B5EF4-FFF2-40B4-BE49-F238E27FC236}">
                  <a16:creationId xmlns:a16="http://schemas.microsoft.com/office/drawing/2014/main" id="{5003E9F8-24C8-E937-A02A-D0F91462E185}"/>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6BC369E3-214C-F258-E5FB-696B7ED1A6CA}"/>
                </a:ext>
              </a:extLst>
            </p:cNvPr>
            <p:cNvSpPr txBox="1"/>
            <p:nvPr/>
          </p:nvSpPr>
          <p:spPr>
            <a:xfrm>
              <a:off x="-108564" y="172900"/>
              <a:ext cx="2778952" cy="705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50">
                <a:lnSpc>
                  <a:spcPct val="90000"/>
                </a:lnSpc>
                <a:spcBef>
                  <a:spcPct val="0"/>
                </a:spcBef>
                <a:spcAft>
                  <a:spcPct val="35000"/>
                </a:spcAft>
              </a:pPr>
              <a:endParaRPr lang="en-US" sz="1200"/>
            </a:p>
            <a:p>
              <a:pPr algn="ctr" defTabSz="755650">
                <a:lnSpc>
                  <a:spcPct val="90000"/>
                </a:lnSpc>
                <a:spcBef>
                  <a:spcPct val="0"/>
                </a:spcBef>
                <a:spcAft>
                  <a:spcPct val="35000"/>
                </a:spcAft>
              </a:pPr>
              <a:r>
                <a:rPr lang="en-US" sz="1200"/>
                <a:t>School Officer ( SPO)</a:t>
              </a:r>
            </a:p>
            <a:p>
              <a:pPr lvl="0" algn="ctr" defTabSz="755650">
                <a:lnSpc>
                  <a:spcPct val="90000"/>
                </a:lnSpc>
                <a:spcBef>
                  <a:spcPct val="0"/>
                </a:spcBef>
                <a:spcAft>
                  <a:spcPct val="35000"/>
                </a:spcAft>
              </a:pPr>
              <a:endParaRPr lang="en-US" sz="1200" kern="1200"/>
            </a:p>
          </p:txBody>
        </p:sp>
      </p:grpSp>
      <p:grpSp>
        <p:nvGrpSpPr>
          <p:cNvPr id="19" name="Group 18">
            <a:extLst>
              <a:ext uri="{FF2B5EF4-FFF2-40B4-BE49-F238E27FC236}">
                <a16:creationId xmlns:a16="http://schemas.microsoft.com/office/drawing/2014/main" id="{99B9635A-13A2-718F-4483-A70D77218E97}"/>
              </a:ext>
            </a:extLst>
          </p:cNvPr>
          <p:cNvGrpSpPr/>
          <p:nvPr/>
        </p:nvGrpSpPr>
        <p:grpSpPr>
          <a:xfrm>
            <a:off x="876503" y="4914341"/>
            <a:ext cx="2778952" cy="656083"/>
            <a:chOff x="-108564" y="172900"/>
            <a:chExt cx="2778952" cy="753080"/>
          </a:xfrm>
        </p:grpSpPr>
        <p:sp>
          <p:nvSpPr>
            <p:cNvPr id="20" name="Rectangle 19">
              <a:extLst>
                <a:ext uri="{FF2B5EF4-FFF2-40B4-BE49-F238E27FC236}">
                  <a16:creationId xmlns:a16="http://schemas.microsoft.com/office/drawing/2014/main" id="{98B3FB45-1B27-C93D-544A-48C1441EA7D8}"/>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7605166D-EEDE-463E-2641-45767F6DDB86}"/>
                </a:ext>
              </a:extLst>
            </p:cNvPr>
            <p:cNvSpPr txBox="1"/>
            <p:nvPr/>
          </p:nvSpPr>
          <p:spPr>
            <a:xfrm>
              <a:off x="-108564" y="172900"/>
              <a:ext cx="2778952" cy="705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50">
                <a:lnSpc>
                  <a:spcPct val="90000"/>
                </a:lnSpc>
                <a:spcBef>
                  <a:spcPct val="0"/>
                </a:spcBef>
                <a:spcAft>
                  <a:spcPct val="35000"/>
                </a:spcAft>
              </a:pPr>
              <a:endParaRPr lang="en-US" sz="1200"/>
            </a:p>
            <a:p>
              <a:pPr algn="ctr" defTabSz="755650">
                <a:lnSpc>
                  <a:spcPct val="90000"/>
                </a:lnSpc>
                <a:spcBef>
                  <a:spcPct val="0"/>
                </a:spcBef>
                <a:spcAft>
                  <a:spcPct val="35000"/>
                </a:spcAft>
              </a:pPr>
              <a:r>
                <a:rPr lang="en-US" sz="1200"/>
                <a:t>School Officer (SO)</a:t>
              </a:r>
            </a:p>
            <a:p>
              <a:pPr lvl="0" algn="ctr" defTabSz="755650">
                <a:lnSpc>
                  <a:spcPct val="90000"/>
                </a:lnSpc>
                <a:spcBef>
                  <a:spcPct val="0"/>
                </a:spcBef>
                <a:spcAft>
                  <a:spcPct val="35000"/>
                </a:spcAft>
              </a:pPr>
              <a:endParaRPr lang="en-US" sz="1200" kern="1200"/>
            </a:p>
          </p:txBody>
        </p:sp>
      </p:grpSp>
    </p:spTree>
    <p:extLst>
      <p:ext uri="{BB962C8B-B14F-4D97-AF65-F5344CB8AC3E}">
        <p14:creationId xmlns:p14="http://schemas.microsoft.com/office/powerpoint/2010/main" val="149903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22288" y="1292530"/>
            <a:ext cx="8164686" cy="734660"/>
          </a:xfrm>
        </p:spPr>
        <p:txBody>
          <a:bodyPr>
            <a:normAutofit fontScale="90000"/>
          </a:bodyPr>
          <a:lstStyle/>
          <a:p>
            <a:r>
              <a:rPr lang="en-US">
                <a:solidFill>
                  <a:schemeClr val="tx2"/>
                </a:solidFill>
              </a:rPr>
              <a:t>Contract Officers Core Functions</a:t>
            </a:r>
          </a:p>
        </p:txBody>
      </p:sp>
      <p:sp>
        <p:nvSpPr>
          <p:cNvPr id="2" name="Slide Number Placeholder 1"/>
          <p:cNvSpPr>
            <a:spLocks noGrp="1"/>
          </p:cNvSpPr>
          <p:nvPr>
            <p:ph type="sldNum" sz="quarter" idx="12"/>
          </p:nvPr>
        </p:nvSpPr>
        <p:spPr/>
        <p:txBody>
          <a:bodyPr/>
          <a:lstStyle/>
          <a:p>
            <a:fld id="{7B9C99EC-0444-814F-B7B5-49E252465484}" type="slidenum">
              <a:rPr lang="en-US" smtClean="0"/>
              <a:t>11</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457026" y="1905000"/>
            <a:ext cx="8370625" cy="5109091"/>
          </a:xfrm>
          <a:prstGeom prst="rect">
            <a:avLst/>
          </a:prstGeom>
          <a:noFill/>
        </p:spPr>
        <p:txBody>
          <a:bodyPr wrap="square" rtlCol="0">
            <a:spAutoFit/>
          </a:bodyPr>
          <a:lstStyle/>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Standard Operating Procedures </a:t>
            </a:r>
            <a:r>
              <a:rPr lang="en-US" sz="1600" dirty="0"/>
              <a:t>– </a:t>
            </a:r>
            <a:r>
              <a:rPr lang="en-US" sz="1600" u="sng" dirty="0"/>
              <a:t>A copy will be shared with Principal and MSL/DSL </a:t>
            </a:r>
          </a:p>
          <a:p>
            <a:endParaRPr lang="en-US" sz="1600" dirty="0"/>
          </a:p>
          <a:p>
            <a:pPr marL="285750" indent="-285750">
              <a:buFont typeface="Arial" panose="020B0604020202020204" pitchFamily="34" charset="0"/>
              <a:buChar char="•"/>
            </a:pPr>
            <a:r>
              <a:rPr lang="en-US" sz="1600"/>
              <a:t>Observe and report</a:t>
            </a:r>
          </a:p>
          <a:p>
            <a:endParaRPr lang="en-US" sz="1600"/>
          </a:p>
          <a:p>
            <a:pPr marL="285750" indent="-285750">
              <a:buFont typeface="Arial" panose="020B0604020202020204" pitchFamily="34" charset="0"/>
              <a:buChar char="•"/>
            </a:pPr>
            <a:r>
              <a:rPr lang="en-US" sz="1600"/>
              <a:t>Prescribing authority </a:t>
            </a:r>
            <a:r>
              <a:rPr lang="en-US" sz="1600" b="1"/>
              <a:t>only</a:t>
            </a:r>
            <a:r>
              <a:rPr lang="en-US" sz="1600"/>
              <a:t> within and around buildings;</a:t>
            </a:r>
          </a:p>
          <a:p>
            <a:endParaRPr lang="en-US" sz="1600"/>
          </a:p>
          <a:p>
            <a:pPr marL="285750" indent="-285750">
              <a:buFont typeface="Arial" panose="020B0604020202020204" pitchFamily="34" charset="0"/>
              <a:buChar char="•"/>
            </a:pPr>
            <a:r>
              <a:rPr lang="en-US" sz="1600"/>
              <a:t>Operate off post orders: patrol hallways, stairwells, and conduct perimeters checks;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Maintain a safe and secure environment conducive to learning; </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Manage weapons abatement stations (</a:t>
            </a:r>
            <a:r>
              <a:rPr lang="en-US" sz="1600" b="1" i="1"/>
              <a:t>Secondary Schools only</a:t>
            </a:r>
            <a:r>
              <a:rPr lang="en-US" sz="1600"/>
              <a:t>);</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Collaborate with Student Support POC’s to de-escalate incidents;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Work in partnership with School Leadership, </a:t>
            </a:r>
            <a:r>
              <a:rPr lang="en-US" sz="1600" dirty="0"/>
              <a:t>DCPS Police</a:t>
            </a:r>
            <a:r>
              <a:rPr lang="en-US" sz="1600"/>
              <a:t>, and MPD.</a:t>
            </a:r>
          </a:p>
          <a:p>
            <a:endParaRPr lang="en-US" sz="1600"/>
          </a:p>
          <a:p>
            <a:pPr marL="285750" indent="-285750">
              <a:buFont typeface="Arial" panose="020B0604020202020204" pitchFamily="34" charset="0"/>
              <a:buChar char="•"/>
            </a:pPr>
            <a:endParaRPr lang="en-US"/>
          </a:p>
          <a:p>
            <a:endParaRPr lang="en-US"/>
          </a:p>
          <a:p>
            <a:endParaRPr lang="en-US"/>
          </a:p>
        </p:txBody>
      </p:sp>
      <p:sp>
        <p:nvSpPr>
          <p:cNvPr id="8" name="Text Placeholder 7">
            <a:extLst>
              <a:ext uri="{FF2B5EF4-FFF2-40B4-BE49-F238E27FC236}">
                <a16:creationId xmlns:a16="http://schemas.microsoft.com/office/drawing/2014/main" id="{7662915A-BE14-4622-BAE5-986E1B43FF29}"/>
              </a:ext>
            </a:extLst>
          </p:cNvPr>
          <p:cNvSpPr>
            <a:spLocks noGrp="1"/>
          </p:cNvSpPr>
          <p:nvPr>
            <p:ph type="body" sz="quarter" idx="13"/>
          </p:nvPr>
        </p:nvSpPr>
        <p:spPr>
          <a:xfrm>
            <a:off x="522288" y="379413"/>
            <a:ext cx="8164512" cy="388937"/>
          </a:xfrm>
        </p:spPr>
        <p:txBody>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3" name="Text Placeholder 5">
            <a:extLst>
              <a:ext uri="{FF2B5EF4-FFF2-40B4-BE49-F238E27FC236}">
                <a16:creationId xmlns:a16="http://schemas.microsoft.com/office/drawing/2014/main" id="{BDEDDB68-B281-6C14-8364-48186B47CB34}"/>
              </a:ext>
            </a:extLst>
          </p:cNvPr>
          <p:cNvSpPr txBox="1">
            <a:spLocks/>
          </p:cNvSpPr>
          <p:nvPr/>
        </p:nvSpPr>
        <p:spPr>
          <a:xfrm>
            <a:off x="526256" y="461707"/>
            <a:ext cx="8091487" cy="373062"/>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201152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6674" y="1126046"/>
            <a:ext cx="8164686" cy="734660"/>
          </a:xfrm>
        </p:spPr>
        <p:txBody>
          <a:bodyPr>
            <a:normAutofit fontScale="90000"/>
          </a:bodyPr>
          <a:lstStyle/>
          <a:p>
            <a:r>
              <a:rPr lang="en-US" dirty="0">
                <a:solidFill>
                  <a:schemeClr val="tx2"/>
                </a:solidFill>
              </a:rPr>
              <a:t>Dismissal and Aftercare</a:t>
            </a:r>
          </a:p>
        </p:txBody>
      </p:sp>
      <p:sp>
        <p:nvSpPr>
          <p:cNvPr id="2" name="Slide Number Placeholder 1"/>
          <p:cNvSpPr>
            <a:spLocks noGrp="1"/>
          </p:cNvSpPr>
          <p:nvPr>
            <p:ph type="sldNum" sz="quarter" idx="12"/>
          </p:nvPr>
        </p:nvSpPr>
        <p:spPr/>
        <p:txBody>
          <a:bodyPr/>
          <a:lstStyle/>
          <a:p>
            <a:fld id="{7B9C99EC-0444-814F-B7B5-49E252465484}" type="slidenum">
              <a:rPr lang="en-US" smtClean="0"/>
              <a:t>12</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702392" y="2218403"/>
            <a:ext cx="7913251"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latin typeface="Arial"/>
                <a:cs typeface="Arial"/>
              </a:rPr>
              <a:t>Not responsible for handing students off to parents during early dismissal</a:t>
            </a:r>
            <a:endParaRPr lang="en-US" sz="1600" dirty="0"/>
          </a:p>
          <a:p>
            <a:endParaRPr lang="en-US" sz="1600" dirty="0">
              <a:latin typeface="Arial"/>
              <a:cs typeface="Arial"/>
            </a:endParaRPr>
          </a:p>
          <a:p>
            <a:pPr marL="285750" indent="-285750">
              <a:buFont typeface="Arial" panose="020B0604020202020204" pitchFamily="34" charset="0"/>
              <a:buChar char="•"/>
            </a:pPr>
            <a:r>
              <a:rPr lang="en-US" sz="1600" dirty="0">
                <a:latin typeface="Arial"/>
                <a:cs typeface="Arial"/>
              </a:rPr>
              <a:t>Not responsible for sitting with or watching students that are picked up late </a:t>
            </a:r>
          </a:p>
          <a:p>
            <a:pPr marL="285750" indent="-285750">
              <a:buFont typeface="Arial" panose="020B0604020202020204" pitchFamily="34" charset="0"/>
              <a:buChar char="•"/>
            </a:pPr>
            <a:endParaRPr lang="en-US" sz="1600" dirty="0">
              <a:cs typeface="Arial"/>
            </a:endParaRPr>
          </a:p>
          <a:p>
            <a:pPr marL="285750" indent="-285750">
              <a:buFont typeface="Arial" panose="020B0604020202020204" pitchFamily="34" charset="0"/>
              <a:buChar char="•"/>
            </a:pPr>
            <a:r>
              <a:rPr lang="en-US" sz="1600" dirty="0">
                <a:latin typeface="Arial"/>
                <a:cs typeface="Arial"/>
              </a:rPr>
              <a:t>Follow school specific protocol to ensure that a school-based staff member is responsible for dismissing students to parents that are listed on the approved pick-up list.  </a:t>
            </a:r>
            <a:endParaRPr lang="en-US" sz="1600" dirty="0">
              <a:cs typeface="Arial"/>
            </a:endParaRPr>
          </a:p>
          <a:p>
            <a:pPr marL="285750" indent="-285750">
              <a:buFont typeface="Arial" panose="020B0604020202020204" pitchFamily="34" charset="0"/>
              <a:buChar char="•"/>
            </a:pPr>
            <a:endParaRPr lang="en-US" sz="1600" dirty="0">
              <a:cs typeface="Arial" charset="0"/>
            </a:endParaRPr>
          </a:p>
          <a:p>
            <a:pPr marL="285750" indent="-285750">
              <a:buFont typeface="Arial" panose="020B0604020202020204" pitchFamily="34" charset="0"/>
              <a:buChar char="•"/>
            </a:pPr>
            <a:r>
              <a:rPr lang="en-US" sz="1600" dirty="0">
                <a:latin typeface="Arial"/>
                <a:cs typeface="Arial"/>
              </a:rPr>
              <a:t>For late pick-up school base staff should remain with students on site until parent has arrived. </a:t>
            </a:r>
          </a:p>
          <a:p>
            <a:pPr marL="285750" indent="-285750">
              <a:buFont typeface="Arial" panose="020B0604020202020204" pitchFamily="34" charset="0"/>
              <a:buChar char="•"/>
            </a:pPr>
            <a:endParaRPr lang="en-US" sz="1600" dirty="0">
              <a:cs typeface="Arial" charset="0"/>
            </a:endParaRPr>
          </a:p>
          <a:p>
            <a:pPr marL="285750" indent="-285750">
              <a:buFont typeface="Arial" panose="020B0604020202020204" pitchFamily="34" charset="0"/>
              <a:buChar char="•"/>
            </a:pPr>
            <a:r>
              <a:rPr lang="en-US" sz="1600" dirty="0">
                <a:latin typeface="Arial"/>
                <a:cs typeface="Arial"/>
              </a:rPr>
              <a:t>After a considerable amount of time, if the parent has not picked up student(s) please alert MPD, CSFA, and DCPS Command Center (202-576-6950). </a:t>
            </a:r>
            <a:endParaRPr lang="en-US" sz="1600" dirty="0">
              <a:cs typeface="Arial" charset="0"/>
            </a:endParaRPr>
          </a:p>
          <a:p>
            <a:pPr marL="285750" indent="-285750">
              <a:buFont typeface="Arial" panose="020B0604020202020204" pitchFamily="34" charset="0"/>
              <a:buChar char="•"/>
            </a:pPr>
            <a:endParaRPr lang="en-US" sz="1600" dirty="0">
              <a:cs typeface="Arial" charset="0"/>
            </a:endParaRPr>
          </a:p>
          <a:p>
            <a:pPr marL="285750" indent="-285750">
              <a:buFont typeface="Arial" panose="020B0604020202020204" pitchFamily="34" charset="0"/>
              <a:buChar char="•"/>
            </a:pPr>
            <a:r>
              <a:rPr lang="en-US" sz="1600" dirty="0">
                <a:latin typeface="Arial"/>
                <a:cs typeface="Arial"/>
              </a:rPr>
              <a:t>Contract Security should complete an incident report and make appropriate communication to their captain. </a:t>
            </a:r>
            <a:endParaRPr lang="en-US" sz="1600" dirty="0">
              <a:cs typeface="Arial" charset="0"/>
            </a:endParaRPr>
          </a:p>
          <a:p>
            <a:pPr marL="285750" indent="-285750">
              <a:buFont typeface="Arial" panose="020B0604020202020204" pitchFamily="34" charset="0"/>
              <a:buChar char="•"/>
            </a:pPr>
            <a:endParaRPr lang="en-US" sz="1600" dirty="0">
              <a:cs typeface="Arial" charset="0"/>
            </a:endParaRPr>
          </a:p>
          <a:p>
            <a:endParaRPr lang="en-US" sz="1600" dirty="0">
              <a:cs typeface="Arial" charset="0"/>
            </a:endParaRPr>
          </a:p>
          <a:p>
            <a:pPr marL="285750" indent="-285750">
              <a:buFont typeface="Arial" panose="020B0604020202020204" pitchFamily="34" charset="0"/>
              <a:buChar char="•"/>
            </a:pPr>
            <a:endParaRPr lang="en-US" dirty="0">
              <a:cs typeface="Arial" charset="0"/>
            </a:endParaRPr>
          </a:p>
          <a:p>
            <a:endParaRPr lang="en-US" dirty="0">
              <a:cs typeface="Arial" charset="0"/>
            </a:endParaRPr>
          </a:p>
          <a:p>
            <a:endParaRPr lang="en-US" dirty="0">
              <a:cs typeface="Arial" charset="0"/>
            </a:endParaRPr>
          </a:p>
        </p:txBody>
      </p:sp>
      <p:sp>
        <p:nvSpPr>
          <p:cNvPr id="8" name="Text Placeholder 7">
            <a:extLst>
              <a:ext uri="{FF2B5EF4-FFF2-40B4-BE49-F238E27FC236}">
                <a16:creationId xmlns:a16="http://schemas.microsoft.com/office/drawing/2014/main" id="{7662915A-BE14-4622-BAE5-986E1B43FF29}"/>
              </a:ext>
            </a:extLst>
          </p:cNvPr>
          <p:cNvSpPr>
            <a:spLocks noGrp="1"/>
          </p:cNvSpPr>
          <p:nvPr>
            <p:ph type="body" sz="quarter" idx="13"/>
          </p:nvPr>
        </p:nvSpPr>
        <p:spPr>
          <a:xfrm>
            <a:off x="522288" y="379413"/>
            <a:ext cx="8164512" cy="388937"/>
          </a:xfrm>
        </p:spPr>
        <p:txBody>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3" name="Text Placeholder 5">
            <a:extLst>
              <a:ext uri="{FF2B5EF4-FFF2-40B4-BE49-F238E27FC236}">
                <a16:creationId xmlns:a16="http://schemas.microsoft.com/office/drawing/2014/main" id="{BDEDDB68-B281-6C14-8364-48186B47CB34}"/>
              </a:ext>
            </a:extLst>
          </p:cNvPr>
          <p:cNvSpPr txBox="1">
            <a:spLocks/>
          </p:cNvSpPr>
          <p:nvPr/>
        </p:nvSpPr>
        <p:spPr>
          <a:xfrm>
            <a:off x="526256" y="461707"/>
            <a:ext cx="8091487" cy="373062"/>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192404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22288" y="1292530"/>
            <a:ext cx="8164686" cy="734660"/>
          </a:xfrm>
        </p:spPr>
        <p:txBody>
          <a:bodyPr>
            <a:normAutofit fontScale="90000"/>
          </a:bodyPr>
          <a:lstStyle/>
          <a:p>
            <a:r>
              <a:rPr lang="en-US">
                <a:solidFill>
                  <a:schemeClr val="tx2"/>
                </a:solidFill>
              </a:rPr>
              <a:t>Post Orders</a:t>
            </a:r>
          </a:p>
        </p:txBody>
      </p:sp>
      <p:sp>
        <p:nvSpPr>
          <p:cNvPr id="2" name="Slide Number Placeholder 1"/>
          <p:cNvSpPr>
            <a:spLocks noGrp="1"/>
          </p:cNvSpPr>
          <p:nvPr>
            <p:ph type="sldNum" sz="quarter" idx="12"/>
          </p:nvPr>
        </p:nvSpPr>
        <p:spPr/>
        <p:txBody>
          <a:bodyPr/>
          <a:lstStyle/>
          <a:p>
            <a:fld id="{7B9C99EC-0444-814F-B7B5-49E252465484}" type="slidenum">
              <a:rPr lang="en-US" smtClean="0"/>
              <a:t>13</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773723" y="2391156"/>
            <a:ext cx="7913251" cy="3970318"/>
          </a:xfrm>
          <a:prstGeom prst="rect">
            <a:avLst/>
          </a:prstGeom>
          <a:noFill/>
        </p:spPr>
        <p:txBody>
          <a:bodyPr wrap="square" rtlCol="0">
            <a:spAutoFit/>
          </a:bodyPr>
          <a:lstStyle/>
          <a:p>
            <a:pPr marL="285750" indent="-285750">
              <a:buFont typeface="Arial" panose="020B0604020202020204" pitchFamily="34" charset="0"/>
              <a:buChar char="•"/>
            </a:pPr>
            <a:r>
              <a:rPr lang="en-US"/>
              <a:t>Like Standard Operating Procedures (SOP’s) but for Contract Officers</a:t>
            </a:r>
          </a:p>
          <a:p>
            <a:endParaRPr lang="en-US"/>
          </a:p>
          <a:p>
            <a:pPr marL="285750" indent="-285750">
              <a:buFont typeface="Arial" panose="020B0604020202020204" pitchFamily="34" charset="0"/>
              <a:buChar char="•"/>
            </a:pPr>
            <a:r>
              <a:rPr lang="en-US"/>
              <a:t>Detailed information on officer's whereabouts</a:t>
            </a:r>
          </a:p>
          <a:p>
            <a:endParaRPr lang="en-US"/>
          </a:p>
          <a:p>
            <a:pPr marL="285750" indent="-285750">
              <a:buFont typeface="Arial" panose="020B0604020202020204" pitchFamily="34" charset="0"/>
              <a:buChar char="•"/>
            </a:pPr>
            <a:r>
              <a:rPr lang="en-US"/>
              <a:t>Determined by Principal and/or Designee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MUST be reviewed, approved, and signed by Principal or Designee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Copy of post orders should be kept at the school (officers' desk)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Living and breathing document </a:t>
            </a:r>
          </a:p>
          <a:p>
            <a:pPr marL="285750" indent="-285750">
              <a:buFont typeface="Arial" panose="020B0604020202020204" pitchFamily="34" charset="0"/>
              <a:buChar char="•"/>
            </a:pPr>
            <a:endParaRPr lang="en-US"/>
          </a:p>
          <a:p>
            <a:endParaRPr lang="en-US"/>
          </a:p>
          <a:p>
            <a:endParaRPr lang="en-US"/>
          </a:p>
        </p:txBody>
      </p:sp>
      <p:sp>
        <p:nvSpPr>
          <p:cNvPr id="8" name="Text Placeholder 7">
            <a:extLst>
              <a:ext uri="{FF2B5EF4-FFF2-40B4-BE49-F238E27FC236}">
                <a16:creationId xmlns:a16="http://schemas.microsoft.com/office/drawing/2014/main" id="{564DC9AC-0303-4E6D-B177-7E0B144A3549}"/>
              </a:ext>
            </a:extLst>
          </p:cNvPr>
          <p:cNvSpPr>
            <a:spLocks noGrp="1"/>
          </p:cNvSpPr>
          <p:nvPr>
            <p:ph type="body" sz="quarter" idx="13"/>
          </p:nvPr>
        </p:nvSpPr>
        <p:spPr>
          <a:xfrm>
            <a:off x="522288" y="379413"/>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3" name="Text Placeholder 5">
            <a:extLst>
              <a:ext uri="{FF2B5EF4-FFF2-40B4-BE49-F238E27FC236}">
                <a16:creationId xmlns:a16="http://schemas.microsoft.com/office/drawing/2014/main" id="{667519BF-2F4A-AFE2-D472-948BD7DD0208}"/>
              </a:ext>
            </a:extLst>
          </p:cNvPr>
          <p:cNvSpPr txBox="1">
            <a:spLocks/>
          </p:cNvSpPr>
          <p:nvPr/>
        </p:nvSpPr>
        <p:spPr>
          <a:xfrm>
            <a:off x="526256" y="461707"/>
            <a:ext cx="8091487" cy="373062"/>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249637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additive="base">
                                        <p:cTn id="2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 calcmode="lin" valueType="num">
                                      <p:cBhvr additive="base">
                                        <p:cTn id="2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 calcmode="lin" valueType="num">
                                      <p:cBhvr additive="base">
                                        <p:cTn id="32"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22288" y="1292530"/>
            <a:ext cx="8164686" cy="734660"/>
          </a:xfrm>
        </p:spPr>
        <p:txBody>
          <a:bodyPr>
            <a:normAutofit fontScale="90000"/>
          </a:bodyPr>
          <a:lstStyle/>
          <a:p>
            <a:r>
              <a:rPr lang="en-US">
                <a:solidFill>
                  <a:schemeClr val="tx2"/>
                </a:solidFill>
              </a:rPr>
              <a:t>Incident Reporting </a:t>
            </a:r>
          </a:p>
        </p:txBody>
      </p:sp>
      <p:sp>
        <p:nvSpPr>
          <p:cNvPr id="2" name="Slide Number Placeholder 1"/>
          <p:cNvSpPr>
            <a:spLocks noGrp="1"/>
          </p:cNvSpPr>
          <p:nvPr>
            <p:ph type="sldNum" sz="quarter" idx="12"/>
          </p:nvPr>
        </p:nvSpPr>
        <p:spPr/>
        <p:txBody>
          <a:bodyPr/>
          <a:lstStyle/>
          <a:p>
            <a:fld id="{7B9C99EC-0444-814F-B7B5-49E252465484}" type="slidenum">
              <a:rPr lang="en-US" smtClean="0"/>
              <a:t>14</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773723" y="2391156"/>
            <a:ext cx="7913251" cy="3970318"/>
          </a:xfrm>
          <a:prstGeom prst="rect">
            <a:avLst/>
          </a:prstGeom>
          <a:noFill/>
        </p:spPr>
        <p:txBody>
          <a:bodyPr wrap="square" rtlCol="0">
            <a:spAutoFit/>
          </a:bodyPr>
          <a:lstStyle/>
          <a:p>
            <a:pPr marL="285750" indent="-285750">
              <a:buFont typeface="Arial" panose="020B0604020202020204" pitchFamily="34" charset="0"/>
              <a:buChar char="•"/>
            </a:pPr>
            <a:r>
              <a:rPr lang="en-US"/>
              <a:t>When incidents occur, follow district and school-based guidance;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Contract security should be notified IMMEDIATELY; </a:t>
            </a:r>
          </a:p>
          <a:p>
            <a:endParaRPr lang="en-US"/>
          </a:p>
          <a:p>
            <a:pPr marL="285750" indent="-285750">
              <a:buFont typeface="Arial" panose="020B0604020202020204" pitchFamily="34" charset="0"/>
              <a:buChar char="•"/>
            </a:pPr>
            <a:r>
              <a:rPr lang="en-US"/>
              <a:t>Contract Security Officers are REQUIRED to write incident reports;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All incident reports should be completed by EOD;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If MPD is involved, include Central Complaint Number (CCN#)*;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Scanned and emailed to School Security team;</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Incident reports are legal documents and cannot be shared externally;</a:t>
            </a:r>
          </a:p>
          <a:p>
            <a:endParaRPr lang="en-US"/>
          </a:p>
        </p:txBody>
      </p:sp>
      <p:sp>
        <p:nvSpPr>
          <p:cNvPr id="8" name="Text Placeholder 7">
            <a:extLst>
              <a:ext uri="{FF2B5EF4-FFF2-40B4-BE49-F238E27FC236}">
                <a16:creationId xmlns:a16="http://schemas.microsoft.com/office/drawing/2014/main" id="{53F2B5D2-CEFA-4386-937E-588510FEB823}"/>
              </a:ext>
            </a:extLst>
          </p:cNvPr>
          <p:cNvSpPr>
            <a:spLocks noGrp="1"/>
          </p:cNvSpPr>
          <p:nvPr>
            <p:ph type="body" sz="quarter" idx="13"/>
          </p:nvPr>
        </p:nvSpPr>
        <p:spPr>
          <a:xfrm>
            <a:off x="522288" y="379413"/>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7" name="Text Placeholder 5">
            <a:extLst>
              <a:ext uri="{FF2B5EF4-FFF2-40B4-BE49-F238E27FC236}">
                <a16:creationId xmlns:a16="http://schemas.microsoft.com/office/drawing/2014/main" id="{9AA5CACE-24AA-4B6B-AC8F-809CA1C958B7}"/>
              </a:ext>
            </a:extLst>
          </p:cNvPr>
          <p:cNvSpPr txBox="1">
            <a:spLocks/>
          </p:cNvSpPr>
          <p:nvPr/>
        </p:nvSpPr>
        <p:spPr>
          <a:xfrm>
            <a:off x="489744" y="451541"/>
            <a:ext cx="8164512" cy="388597"/>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108463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89657" y="1099312"/>
            <a:ext cx="8164686" cy="388937"/>
          </a:xfrm>
        </p:spPr>
        <p:txBody>
          <a:bodyPr>
            <a:normAutofit fontScale="90000"/>
          </a:bodyPr>
          <a:lstStyle/>
          <a:p>
            <a:r>
              <a:rPr lang="en-US" sz="3200">
                <a:solidFill>
                  <a:schemeClr val="tx2"/>
                </a:solidFill>
              </a:rPr>
              <a:t>The Incident Report</a:t>
            </a:r>
          </a:p>
        </p:txBody>
      </p:sp>
      <p:sp>
        <p:nvSpPr>
          <p:cNvPr id="2" name="Slide Number Placeholder 1"/>
          <p:cNvSpPr>
            <a:spLocks noGrp="1"/>
          </p:cNvSpPr>
          <p:nvPr>
            <p:ph type="sldNum" sz="quarter" idx="12"/>
          </p:nvPr>
        </p:nvSpPr>
        <p:spPr/>
        <p:txBody>
          <a:bodyPr/>
          <a:lstStyle/>
          <a:p>
            <a:fld id="{7B9C99EC-0444-814F-B7B5-49E252465484}" type="slidenum">
              <a:rPr lang="en-US" smtClean="0"/>
              <a:t>15</a:t>
            </a:fld>
            <a:endParaRPr lang="en-US"/>
          </a:p>
        </p:txBody>
      </p:sp>
      <p:sp>
        <p:nvSpPr>
          <p:cNvPr id="8" name="Text Placeholder 7">
            <a:extLst>
              <a:ext uri="{FF2B5EF4-FFF2-40B4-BE49-F238E27FC236}">
                <a16:creationId xmlns:a16="http://schemas.microsoft.com/office/drawing/2014/main" id="{53F2B5D2-CEFA-4386-937E-588510FEB823}"/>
              </a:ext>
            </a:extLst>
          </p:cNvPr>
          <p:cNvSpPr>
            <a:spLocks noGrp="1"/>
          </p:cNvSpPr>
          <p:nvPr>
            <p:ph type="body" sz="quarter" idx="13"/>
          </p:nvPr>
        </p:nvSpPr>
        <p:spPr>
          <a:xfrm>
            <a:off x="522288" y="379413"/>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3" name="Text Placeholder 5">
            <a:extLst>
              <a:ext uri="{FF2B5EF4-FFF2-40B4-BE49-F238E27FC236}">
                <a16:creationId xmlns:a16="http://schemas.microsoft.com/office/drawing/2014/main" id="{88564D95-6E30-7356-92B5-ABC8276E6515}"/>
              </a:ext>
            </a:extLst>
          </p:cNvPr>
          <p:cNvSpPr txBox="1">
            <a:spLocks/>
          </p:cNvSpPr>
          <p:nvPr/>
        </p:nvSpPr>
        <p:spPr>
          <a:xfrm>
            <a:off x="526256" y="461707"/>
            <a:ext cx="8091487" cy="373062"/>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pic>
        <p:nvPicPr>
          <p:cNvPr id="5" name="Picture 4">
            <a:extLst>
              <a:ext uri="{FF2B5EF4-FFF2-40B4-BE49-F238E27FC236}">
                <a16:creationId xmlns:a16="http://schemas.microsoft.com/office/drawing/2014/main" id="{F226CBBF-0752-FED8-9721-5C13ED3AB933}"/>
              </a:ext>
            </a:extLst>
          </p:cNvPr>
          <p:cNvPicPr>
            <a:picLocks noChangeAspect="1"/>
          </p:cNvPicPr>
          <p:nvPr/>
        </p:nvPicPr>
        <p:blipFill rotWithShape="1">
          <a:blip r:embed="rId3"/>
          <a:srcRect l="19765" t="17094" r="24359" b="8073"/>
          <a:stretch/>
        </p:blipFill>
        <p:spPr bwMode="auto">
          <a:xfrm>
            <a:off x="1442244" y="1587927"/>
            <a:ext cx="6324600" cy="45842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46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89657" y="1099312"/>
            <a:ext cx="8164686" cy="388937"/>
          </a:xfrm>
        </p:spPr>
        <p:txBody>
          <a:bodyPr>
            <a:normAutofit fontScale="90000"/>
          </a:bodyPr>
          <a:lstStyle/>
          <a:p>
            <a:r>
              <a:rPr lang="en-US" sz="3200">
                <a:solidFill>
                  <a:schemeClr val="tx2"/>
                </a:solidFill>
              </a:rPr>
              <a:t>The Incident Report</a:t>
            </a:r>
          </a:p>
        </p:txBody>
      </p:sp>
      <p:sp>
        <p:nvSpPr>
          <p:cNvPr id="2" name="Slide Number Placeholder 1"/>
          <p:cNvSpPr>
            <a:spLocks noGrp="1"/>
          </p:cNvSpPr>
          <p:nvPr>
            <p:ph type="sldNum" sz="quarter" idx="12"/>
          </p:nvPr>
        </p:nvSpPr>
        <p:spPr/>
        <p:txBody>
          <a:bodyPr/>
          <a:lstStyle/>
          <a:p>
            <a:fld id="{7B9C99EC-0444-814F-B7B5-49E252465484}" type="slidenum">
              <a:rPr lang="en-US" smtClean="0"/>
              <a:t>16</a:t>
            </a:fld>
            <a:endParaRPr lang="en-US"/>
          </a:p>
        </p:txBody>
      </p:sp>
      <p:sp>
        <p:nvSpPr>
          <p:cNvPr id="8" name="Text Placeholder 7">
            <a:extLst>
              <a:ext uri="{FF2B5EF4-FFF2-40B4-BE49-F238E27FC236}">
                <a16:creationId xmlns:a16="http://schemas.microsoft.com/office/drawing/2014/main" id="{53F2B5D2-CEFA-4386-937E-588510FEB823}"/>
              </a:ext>
            </a:extLst>
          </p:cNvPr>
          <p:cNvSpPr>
            <a:spLocks noGrp="1"/>
          </p:cNvSpPr>
          <p:nvPr>
            <p:ph type="body" sz="quarter" idx="13"/>
          </p:nvPr>
        </p:nvSpPr>
        <p:spPr>
          <a:xfrm>
            <a:off x="522288" y="379413"/>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3" name="Text Placeholder 5">
            <a:extLst>
              <a:ext uri="{FF2B5EF4-FFF2-40B4-BE49-F238E27FC236}">
                <a16:creationId xmlns:a16="http://schemas.microsoft.com/office/drawing/2014/main" id="{88564D95-6E30-7356-92B5-ABC8276E6515}"/>
              </a:ext>
            </a:extLst>
          </p:cNvPr>
          <p:cNvSpPr txBox="1">
            <a:spLocks/>
          </p:cNvSpPr>
          <p:nvPr/>
        </p:nvSpPr>
        <p:spPr>
          <a:xfrm>
            <a:off x="526256" y="461707"/>
            <a:ext cx="8091487" cy="373062"/>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pic>
        <p:nvPicPr>
          <p:cNvPr id="9" name="Picture 8">
            <a:extLst>
              <a:ext uri="{FF2B5EF4-FFF2-40B4-BE49-F238E27FC236}">
                <a16:creationId xmlns:a16="http://schemas.microsoft.com/office/drawing/2014/main" id="{828E6415-D947-F4A2-5912-832F76DF42CA}"/>
              </a:ext>
            </a:extLst>
          </p:cNvPr>
          <p:cNvPicPr>
            <a:picLocks noChangeAspect="1"/>
          </p:cNvPicPr>
          <p:nvPr/>
        </p:nvPicPr>
        <p:blipFill rotWithShape="1">
          <a:blip r:embed="rId3"/>
          <a:srcRect l="19551" t="16904" r="24359" b="5413"/>
          <a:stretch/>
        </p:blipFill>
        <p:spPr bwMode="auto">
          <a:xfrm>
            <a:off x="1547228" y="1558471"/>
            <a:ext cx="6114631" cy="47635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857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89657" y="1099312"/>
            <a:ext cx="8164686" cy="388937"/>
          </a:xfrm>
        </p:spPr>
        <p:txBody>
          <a:bodyPr>
            <a:normAutofit fontScale="90000"/>
          </a:bodyPr>
          <a:lstStyle/>
          <a:p>
            <a:r>
              <a:rPr lang="en-US" sz="3200">
                <a:solidFill>
                  <a:schemeClr val="tx2"/>
                </a:solidFill>
              </a:rPr>
              <a:t>The Incident Report</a:t>
            </a:r>
          </a:p>
        </p:txBody>
      </p:sp>
      <p:sp>
        <p:nvSpPr>
          <p:cNvPr id="2" name="Slide Number Placeholder 1"/>
          <p:cNvSpPr>
            <a:spLocks noGrp="1"/>
          </p:cNvSpPr>
          <p:nvPr>
            <p:ph type="sldNum" sz="quarter" idx="12"/>
          </p:nvPr>
        </p:nvSpPr>
        <p:spPr/>
        <p:txBody>
          <a:bodyPr/>
          <a:lstStyle/>
          <a:p>
            <a:fld id="{7B9C99EC-0444-814F-B7B5-49E252465484}" type="slidenum">
              <a:rPr lang="en-US" smtClean="0"/>
              <a:t>17</a:t>
            </a:fld>
            <a:endParaRPr lang="en-US"/>
          </a:p>
        </p:txBody>
      </p:sp>
      <p:sp>
        <p:nvSpPr>
          <p:cNvPr id="8" name="Text Placeholder 7">
            <a:extLst>
              <a:ext uri="{FF2B5EF4-FFF2-40B4-BE49-F238E27FC236}">
                <a16:creationId xmlns:a16="http://schemas.microsoft.com/office/drawing/2014/main" id="{53F2B5D2-CEFA-4386-937E-588510FEB823}"/>
              </a:ext>
            </a:extLst>
          </p:cNvPr>
          <p:cNvSpPr>
            <a:spLocks noGrp="1"/>
          </p:cNvSpPr>
          <p:nvPr>
            <p:ph type="body" sz="quarter" idx="13"/>
          </p:nvPr>
        </p:nvSpPr>
        <p:spPr>
          <a:xfrm>
            <a:off x="522288" y="379413"/>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3" name="Text Placeholder 5">
            <a:extLst>
              <a:ext uri="{FF2B5EF4-FFF2-40B4-BE49-F238E27FC236}">
                <a16:creationId xmlns:a16="http://schemas.microsoft.com/office/drawing/2014/main" id="{88564D95-6E30-7356-92B5-ABC8276E6515}"/>
              </a:ext>
            </a:extLst>
          </p:cNvPr>
          <p:cNvSpPr txBox="1">
            <a:spLocks/>
          </p:cNvSpPr>
          <p:nvPr/>
        </p:nvSpPr>
        <p:spPr>
          <a:xfrm>
            <a:off x="526256" y="461707"/>
            <a:ext cx="8091487" cy="373062"/>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pic>
        <p:nvPicPr>
          <p:cNvPr id="4" name="Picture 3">
            <a:extLst>
              <a:ext uri="{FF2B5EF4-FFF2-40B4-BE49-F238E27FC236}">
                <a16:creationId xmlns:a16="http://schemas.microsoft.com/office/drawing/2014/main" id="{0AAF17E8-610C-7250-3556-5B45C6C14E40}"/>
              </a:ext>
            </a:extLst>
          </p:cNvPr>
          <p:cNvPicPr>
            <a:picLocks noChangeAspect="1"/>
          </p:cNvPicPr>
          <p:nvPr/>
        </p:nvPicPr>
        <p:blipFill rotWithShape="1">
          <a:blip r:embed="rId3"/>
          <a:srcRect l="19551" t="17094" r="24359" b="5794"/>
          <a:stretch/>
        </p:blipFill>
        <p:spPr bwMode="auto">
          <a:xfrm>
            <a:off x="1828800" y="1752792"/>
            <a:ext cx="6071366" cy="421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720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22288" y="1292530"/>
            <a:ext cx="8164686" cy="734660"/>
          </a:xfrm>
        </p:spPr>
        <p:txBody>
          <a:bodyPr>
            <a:normAutofit fontScale="90000"/>
          </a:bodyPr>
          <a:lstStyle/>
          <a:p>
            <a:r>
              <a:rPr lang="en-US">
                <a:solidFill>
                  <a:schemeClr val="tx2"/>
                </a:solidFill>
              </a:rPr>
              <a:t>Contract Officers Support</a:t>
            </a:r>
          </a:p>
        </p:txBody>
      </p:sp>
      <p:sp>
        <p:nvSpPr>
          <p:cNvPr id="2" name="Slide Number Placeholder 1"/>
          <p:cNvSpPr>
            <a:spLocks noGrp="1"/>
          </p:cNvSpPr>
          <p:nvPr>
            <p:ph type="sldNum" sz="quarter" idx="12"/>
          </p:nvPr>
        </p:nvSpPr>
        <p:spPr/>
        <p:txBody>
          <a:bodyPr/>
          <a:lstStyle/>
          <a:p>
            <a:fld id="{7B9C99EC-0444-814F-B7B5-49E252465484}" type="slidenum">
              <a:rPr lang="en-US" smtClean="0"/>
              <a:t>18</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615374" y="2373220"/>
            <a:ext cx="7913251" cy="3262432"/>
          </a:xfrm>
          <a:prstGeom prst="rect">
            <a:avLst/>
          </a:prstGeom>
          <a:noFill/>
        </p:spPr>
        <p:txBody>
          <a:bodyPr wrap="square" rtlCol="0">
            <a:spAutoFit/>
          </a:bodyPr>
          <a:lstStyle/>
          <a:p>
            <a:pPr algn="ctr"/>
            <a:r>
              <a:rPr lang="en-US" sz="3200" b="1"/>
              <a:t>ALL DCPS Activities</a:t>
            </a:r>
          </a:p>
          <a:p>
            <a:endParaRPr lang="en-US"/>
          </a:p>
          <a:p>
            <a:endParaRPr lang="en-US"/>
          </a:p>
          <a:p>
            <a:pPr marL="2571750" lvl="5" indent="-285750">
              <a:buFont typeface="Wingdings" panose="05000000000000000000" pitchFamily="2" charset="2"/>
              <a:buChar char="ü"/>
            </a:pPr>
            <a:r>
              <a:rPr lang="en-US" sz="2000"/>
              <a:t>Before Care Programming </a:t>
            </a:r>
          </a:p>
          <a:p>
            <a:pPr marL="2571750" lvl="5" indent="-285750">
              <a:buFont typeface="Wingdings" panose="05000000000000000000" pitchFamily="2" charset="2"/>
              <a:buChar char="ü"/>
            </a:pPr>
            <a:r>
              <a:rPr lang="en-US" sz="2000"/>
              <a:t>Regular Instructional School Day</a:t>
            </a:r>
          </a:p>
          <a:p>
            <a:pPr marL="2571750" lvl="5" indent="-285750">
              <a:buFont typeface="Wingdings" panose="05000000000000000000" pitchFamily="2" charset="2"/>
              <a:buChar char="ü"/>
            </a:pPr>
            <a:r>
              <a:rPr lang="en-US" sz="2000"/>
              <a:t>After Care Programming </a:t>
            </a:r>
          </a:p>
          <a:p>
            <a:pPr marL="2571750" lvl="5" indent="-285750">
              <a:buFont typeface="Wingdings" panose="05000000000000000000" pitchFamily="2" charset="2"/>
              <a:buChar char="ü"/>
            </a:pPr>
            <a:r>
              <a:rPr lang="en-US" sz="2000"/>
              <a:t>Special Activities </a:t>
            </a:r>
          </a:p>
          <a:p>
            <a:pPr marL="2571750" lvl="5" indent="-285750">
              <a:buFont typeface="Wingdings" panose="05000000000000000000" pitchFamily="2" charset="2"/>
              <a:buChar char="ü"/>
            </a:pPr>
            <a:r>
              <a:rPr lang="en-US" sz="2000"/>
              <a:t>Athletic Events</a:t>
            </a:r>
          </a:p>
          <a:p>
            <a:pPr marL="2571750" lvl="5" indent="-285750">
              <a:buFont typeface="Wingdings" panose="05000000000000000000" pitchFamily="2" charset="2"/>
              <a:buChar char="ü"/>
            </a:pPr>
            <a:r>
              <a:rPr lang="en-US" sz="2000"/>
              <a:t>Community Events</a:t>
            </a:r>
          </a:p>
          <a:p>
            <a:endParaRPr lang="en-US"/>
          </a:p>
        </p:txBody>
      </p:sp>
      <p:sp>
        <p:nvSpPr>
          <p:cNvPr id="8" name="Text Placeholder 7">
            <a:extLst>
              <a:ext uri="{FF2B5EF4-FFF2-40B4-BE49-F238E27FC236}">
                <a16:creationId xmlns:a16="http://schemas.microsoft.com/office/drawing/2014/main" id="{7662915A-BE14-4622-BAE5-986E1B43FF29}"/>
              </a:ext>
            </a:extLst>
          </p:cNvPr>
          <p:cNvSpPr>
            <a:spLocks noGrp="1"/>
          </p:cNvSpPr>
          <p:nvPr>
            <p:ph type="body" sz="quarter" idx="13"/>
          </p:nvPr>
        </p:nvSpPr>
        <p:spPr>
          <a:xfrm>
            <a:off x="522288" y="379413"/>
            <a:ext cx="8164512" cy="388937"/>
          </a:xfrm>
        </p:spPr>
        <p:txBody>
          <a:bodyPr>
            <a:normAutofit fontScale="40000" lnSpcReduction="20000"/>
          </a:bodyPr>
          <a:lstStyle/>
          <a:p>
            <a:r>
              <a:rPr lang="en-US" sz="5600">
                <a:solidFill>
                  <a:prstClr val="white"/>
                </a:solidFill>
              </a:rPr>
              <a:t>	               </a:t>
            </a:r>
            <a:r>
              <a:rPr lang="en-US" sz="5600">
                <a:solidFill>
                  <a:srgbClr val="FFFF00"/>
                </a:solidFill>
              </a:rPr>
              <a:t>  </a:t>
            </a:r>
            <a:r>
              <a:rPr lang="en-US" sz="5600">
                <a:solidFill>
                  <a:prstClr val="white"/>
                </a:solidFill>
              </a:rPr>
              <a:t>	            		</a:t>
            </a:r>
            <a:r>
              <a:rPr lang="en-US" sz="5600">
                <a:solidFill>
                  <a:srgbClr val="FFFF00"/>
                </a:solidFill>
              </a:rPr>
              <a:t>            			</a:t>
            </a:r>
          </a:p>
          <a:p>
            <a:endParaRPr lang="en-US"/>
          </a:p>
        </p:txBody>
      </p:sp>
      <p:sp>
        <p:nvSpPr>
          <p:cNvPr id="7" name="Text Placeholder 5">
            <a:extLst>
              <a:ext uri="{FF2B5EF4-FFF2-40B4-BE49-F238E27FC236}">
                <a16:creationId xmlns:a16="http://schemas.microsoft.com/office/drawing/2014/main" id="{7E355EE1-7140-43CD-A54A-8382505901DB}"/>
              </a:ext>
            </a:extLst>
          </p:cNvPr>
          <p:cNvSpPr txBox="1">
            <a:spLocks/>
          </p:cNvSpPr>
          <p:nvPr/>
        </p:nvSpPr>
        <p:spPr>
          <a:xfrm>
            <a:off x="489744" y="451541"/>
            <a:ext cx="8164512" cy="388597"/>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34098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22288" y="1143000"/>
            <a:ext cx="8164686" cy="1346688"/>
          </a:xfrm>
        </p:spPr>
        <p:txBody>
          <a:bodyPr>
            <a:normAutofit/>
          </a:bodyPr>
          <a:lstStyle/>
          <a:p>
            <a:r>
              <a:rPr lang="en-US" sz="2700">
                <a:solidFill>
                  <a:schemeClr val="tx2"/>
                </a:solidFill>
              </a:rPr>
              <a:t>Questions pertaining to Contract Security ? </a:t>
            </a:r>
            <a:br>
              <a:rPr lang="en-US">
                <a:solidFill>
                  <a:schemeClr val="tx2"/>
                </a:solidFill>
              </a:rPr>
            </a:br>
            <a:r>
              <a:rPr lang="en-US">
                <a:solidFill>
                  <a:schemeClr val="tx2"/>
                </a:solidFill>
              </a:rPr>
              <a:t>Contact Us!</a:t>
            </a:r>
          </a:p>
        </p:txBody>
      </p:sp>
      <p:sp>
        <p:nvSpPr>
          <p:cNvPr id="2" name="Slide Number Placeholder 1"/>
          <p:cNvSpPr>
            <a:spLocks noGrp="1"/>
          </p:cNvSpPr>
          <p:nvPr>
            <p:ph type="sldNum" sz="quarter" idx="12"/>
          </p:nvPr>
        </p:nvSpPr>
        <p:spPr/>
        <p:txBody>
          <a:bodyPr/>
          <a:lstStyle/>
          <a:p>
            <a:fld id="{7B9C99EC-0444-814F-B7B5-49E252465484}" type="slidenum">
              <a:rPr lang="en-US" smtClean="0"/>
              <a:t>19</a:t>
            </a:fld>
            <a:endParaRPr lang="en-US"/>
          </a:p>
        </p:txBody>
      </p:sp>
      <p:sp>
        <p:nvSpPr>
          <p:cNvPr id="7" name="Text Placeholder 7">
            <a:extLst>
              <a:ext uri="{FF2B5EF4-FFF2-40B4-BE49-F238E27FC236}">
                <a16:creationId xmlns:a16="http://schemas.microsoft.com/office/drawing/2014/main" id="{EC6EDFEC-3564-4EBF-B217-FF7FFC222DA3}"/>
              </a:ext>
            </a:extLst>
          </p:cNvPr>
          <p:cNvSpPr>
            <a:spLocks noGrp="1"/>
          </p:cNvSpPr>
          <p:nvPr>
            <p:ph type="body" sz="quarter" idx="13"/>
          </p:nvPr>
        </p:nvSpPr>
        <p:spPr>
          <a:xfrm>
            <a:off x="522288" y="379413"/>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3" name="TextBox 2">
            <a:extLst>
              <a:ext uri="{FF2B5EF4-FFF2-40B4-BE49-F238E27FC236}">
                <a16:creationId xmlns:a16="http://schemas.microsoft.com/office/drawing/2014/main" id="{3287000C-40F8-4DC2-8AFE-C1B8DD283675}"/>
              </a:ext>
            </a:extLst>
          </p:cNvPr>
          <p:cNvSpPr txBox="1"/>
          <p:nvPr/>
        </p:nvSpPr>
        <p:spPr>
          <a:xfrm>
            <a:off x="1219505" y="2560971"/>
            <a:ext cx="6770077" cy="3724096"/>
          </a:xfrm>
          <a:prstGeom prst="rect">
            <a:avLst/>
          </a:prstGeom>
          <a:noFill/>
        </p:spPr>
        <p:txBody>
          <a:bodyPr wrap="square" rtlCol="0">
            <a:spAutoFit/>
          </a:bodyPr>
          <a:lstStyle/>
          <a:p>
            <a:pPr algn="ctr"/>
            <a:r>
              <a:rPr lang="en-US" sz="2800" dirty="0">
                <a:hlinkClick r:id="rId3"/>
              </a:rPr>
              <a:t>contractsecurityrequests@k12.dc.gov</a:t>
            </a:r>
            <a:endParaRPr lang="en-US" sz="2800" dirty="0"/>
          </a:p>
          <a:p>
            <a:pPr algn="ctr"/>
            <a:endParaRPr lang="en-US" sz="2800" dirty="0"/>
          </a:p>
          <a:p>
            <a:pPr algn="ctr"/>
            <a:r>
              <a:rPr lang="en-US" sz="2800" dirty="0"/>
              <a:t>Mr. Kalyn Blueitt</a:t>
            </a:r>
          </a:p>
          <a:p>
            <a:pPr algn="ctr"/>
            <a:endParaRPr lang="en-US" sz="2800" dirty="0"/>
          </a:p>
          <a:p>
            <a:pPr algn="ctr"/>
            <a:r>
              <a:rPr lang="en-US" sz="2800" dirty="0"/>
              <a:t>Ms. Michele Salahuddin</a:t>
            </a:r>
          </a:p>
          <a:p>
            <a:pPr algn="ctr"/>
            <a:endParaRPr lang="en-US" sz="2800" dirty="0"/>
          </a:p>
          <a:p>
            <a:pPr algn="ctr"/>
            <a:r>
              <a:rPr lang="en-US" sz="2800" dirty="0"/>
              <a:t>Ms. Pamela Floyd</a:t>
            </a:r>
          </a:p>
          <a:p>
            <a:pPr algn="ctr"/>
            <a:endParaRPr lang="en-US" sz="2000"/>
          </a:p>
          <a:p>
            <a:pPr algn="ctr"/>
            <a:endParaRPr lang="en-US" sz="2000"/>
          </a:p>
        </p:txBody>
      </p:sp>
      <p:sp>
        <p:nvSpPr>
          <p:cNvPr id="8" name="Text Placeholder 5">
            <a:extLst>
              <a:ext uri="{FF2B5EF4-FFF2-40B4-BE49-F238E27FC236}">
                <a16:creationId xmlns:a16="http://schemas.microsoft.com/office/drawing/2014/main" id="{16EC0C53-AA6A-404A-B715-C80B4E6C2C94}"/>
              </a:ext>
            </a:extLst>
          </p:cNvPr>
          <p:cNvSpPr txBox="1">
            <a:spLocks/>
          </p:cNvSpPr>
          <p:nvPr/>
        </p:nvSpPr>
        <p:spPr>
          <a:xfrm>
            <a:off x="434340" y="417853"/>
            <a:ext cx="8164512" cy="388597"/>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29295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1861-50C4-455E-AE28-DD081E256A4D}"/>
              </a:ext>
            </a:extLst>
          </p:cNvPr>
          <p:cNvSpPr>
            <a:spLocks noGrp="1"/>
          </p:cNvSpPr>
          <p:nvPr>
            <p:ph type="title"/>
          </p:nvPr>
        </p:nvSpPr>
        <p:spPr>
          <a:xfrm>
            <a:off x="556404" y="1302311"/>
            <a:ext cx="8164686" cy="734660"/>
          </a:xfrm>
        </p:spPr>
        <p:txBody>
          <a:bodyPr>
            <a:normAutofit fontScale="90000"/>
          </a:bodyPr>
          <a:lstStyle/>
          <a:p>
            <a:r>
              <a:rPr lang="en-US"/>
              <a:t>School Security Division (SSD)</a:t>
            </a:r>
          </a:p>
        </p:txBody>
      </p:sp>
      <p:sp>
        <p:nvSpPr>
          <p:cNvPr id="3" name="Content Placeholder 2">
            <a:extLst>
              <a:ext uri="{FF2B5EF4-FFF2-40B4-BE49-F238E27FC236}">
                <a16:creationId xmlns:a16="http://schemas.microsoft.com/office/drawing/2014/main" id="{FD27B5E3-7B6F-4186-BB99-A146F662424B}"/>
              </a:ext>
            </a:extLst>
          </p:cNvPr>
          <p:cNvSpPr>
            <a:spLocks noGrp="1"/>
          </p:cNvSpPr>
          <p:nvPr>
            <p:ph idx="1"/>
          </p:nvPr>
        </p:nvSpPr>
        <p:spPr>
          <a:xfrm>
            <a:off x="552594" y="2258853"/>
            <a:ext cx="8164686" cy="2998947"/>
          </a:xfrm>
        </p:spPr>
        <p:txBody>
          <a:bodyPr/>
          <a:lstStyle/>
          <a:p>
            <a:pPr marL="0" indent="0" algn="ctr">
              <a:buNone/>
            </a:pPr>
            <a:r>
              <a:rPr lang="en-US" i="1">
                <a:solidFill>
                  <a:schemeClr val="tx2"/>
                </a:solidFill>
              </a:rPr>
              <a:t>The SSD is responsible for the safety and security of all DCPS students, staff, school grounds and school property, including central office and warehouse locations.</a:t>
            </a:r>
          </a:p>
          <a:p>
            <a:endParaRPr lang="en-US"/>
          </a:p>
        </p:txBody>
      </p:sp>
      <p:sp>
        <p:nvSpPr>
          <p:cNvPr id="6" name="Text Placeholder 5">
            <a:extLst>
              <a:ext uri="{FF2B5EF4-FFF2-40B4-BE49-F238E27FC236}">
                <a16:creationId xmlns:a16="http://schemas.microsoft.com/office/drawing/2014/main" id="{791B48BA-7CFE-4A00-A543-291E8EE0DDCB}"/>
              </a:ext>
            </a:extLst>
          </p:cNvPr>
          <p:cNvSpPr>
            <a:spLocks noGrp="1"/>
          </p:cNvSpPr>
          <p:nvPr>
            <p:ph type="body" sz="quarter" idx="13"/>
          </p:nvPr>
        </p:nvSpPr>
        <p:spPr>
          <a:xfrm>
            <a:off x="489744" y="451541"/>
            <a:ext cx="8164512" cy="388597"/>
          </a:xfrm>
        </p:spPr>
        <p:txBody>
          <a:bodyPr>
            <a:normAutofit/>
          </a:bodyPr>
          <a:lstStyle/>
          <a:p>
            <a:pPr algn="ctr"/>
            <a:r>
              <a:rPr lang="en-US" sz="1800" b="1" dirty="0"/>
              <a:t>School Security Division </a:t>
            </a:r>
          </a:p>
        </p:txBody>
      </p:sp>
      <p:pic>
        <p:nvPicPr>
          <p:cNvPr id="5" name="Picture 5" descr="small_OCOO">
            <a:extLst>
              <a:ext uri="{FF2B5EF4-FFF2-40B4-BE49-F238E27FC236}">
                <a16:creationId xmlns:a16="http://schemas.microsoft.com/office/drawing/2014/main" id="{FC3E18A6-03F2-4394-BD0A-4C9F16516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381000" y="5486400"/>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33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7F1B1-B99B-4C76-9AE0-D3F2EE381EE3}"/>
              </a:ext>
            </a:extLst>
          </p:cNvPr>
          <p:cNvSpPr>
            <a:spLocks noGrp="1"/>
          </p:cNvSpPr>
          <p:nvPr>
            <p:ph type="title"/>
          </p:nvPr>
        </p:nvSpPr>
        <p:spPr>
          <a:xfrm>
            <a:off x="529908" y="920672"/>
            <a:ext cx="8164686" cy="925513"/>
          </a:xfrm>
        </p:spPr>
        <p:txBody>
          <a:bodyPr>
            <a:normAutofit/>
          </a:bodyPr>
          <a:lstStyle/>
          <a:p>
            <a:r>
              <a:rPr lang="en-US" sz="5400"/>
              <a:t>DCPS Special Police</a:t>
            </a:r>
          </a:p>
        </p:txBody>
      </p:sp>
      <p:pic>
        <p:nvPicPr>
          <p:cNvPr id="14" name="Picture 5" descr="small_OCOO">
            <a:extLst>
              <a:ext uri="{FF2B5EF4-FFF2-40B4-BE49-F238E27FC236}">
                <a16:creationId xmlns:a16="http://schemas.microsoft.com/office/drawing/2014/main" id="{C12A98F5-1D74-43C4-BF43-4ECFB7F96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522288" y="5052920"/>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87AF75CA-102C-40CC-BED5-4130EF0B7C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8331" y="2665302"/>
            <a:ext cx="1160648" cy="152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E1C87AD-8871-A652-3BF2-813AA57E5ACC}"/>
              </a:ext>
            </a:extLst>
          </p:cNvPr>
          <p:cNvPicPr>
            <a:picLocks noChangeAspect="1"/>
          </p:cNvPicPr>
          <p:nvPr/>
        </p:nvPicPr>
        <p:blipFill>
          <a:blip r:embed="rId4"/>
          <a:stretch>
            <a:fillRect/>
          </a:stretch>
        </p:blipFill>
        <p:spPr>
          <a:xfrm>
            <a:off x="4074722" y="1838288"/>
            <a:ext cx="3066519" cy="3876712"/>
          </a:xfrm>
          <a:prstGeom prst="rect">
            <a:avLst/>
          </a:prstGeom>
        </p:spPr>
      </p:pic>
      <p:sp>
        <p:nvSpPr>
          <p:cNvPr id="8" name="Text Placeholder 5">
            <a:extLst>
              <a:ext uri="{FF2B5EF4-FFF2-40B4-BE49-F238E27FC236}">
                <a16:creationId xmlns:a16="http://schemas.microsoft.com/office/drawing/2014/main" id="{43448780-0348-896B-BC6B-2B674878963B}"/>
              </a:ext>
            </a:extLst>
          </p:cNvPr>
          <p:cNvSpPr>
            <a:spLocks noGrp="1"/>
          </p:cNvSpPr>
          <p:nvPr>
            <p:ph type="body" sz="quarter" idx="13"/>
          </p:nvPr>
        </p:nvSpPr>
        <p:spPr>
          <a:xfrm>
            <a:off x="522288" y="441789"/>
            <a:ext cx="8164512" cy="577382"/>
          </a:xfrm>
        </p:spPr>
        <p:txBody>
          <a:bodyPr>
            <a:normAutofit/>
          </a:bodyPr>
          <a:lstStyle/>
          <a:p>
            <a:pPr algn="ctr"/>
            <a:r>
              <a:rPr lang="en-US" sz="1400" b="1" dirty="0"/>
              <a:t>School Security Division </a:t>
            </a:r>
          </a:p>
        </p:txBody>
      </p:sp>
      <p:grpSp>
        <p:nvGrpSpPr>
          <p:cNvPr id="10" name="Group 9">
            <a:extLst>
              <a:ext uri="{FF2B5EF4-FFF2-40B4-BE49-F238E27FC236}">
                <a16:creationId xmlns:a16="http://schemas.microsoft.com/office/drawing/2014/main" id="{2C9EBDA4-5790-AE3B-6C12-31828EB5D778}"/>
              </a:ext>
            </a:extLst>
          </p:cNvPr>
          <p:cNvGrpSpPr/>
          <p:nvPr/>
        </p:nvGrpSpPr>
        <p:grpSpPr>
          <a:xfrm>
            <a:off x="4280118" y="5100188"/>
            <a:ext cx="2553890" cy="614812"/>
            <a:chOff x="0" y="220273"/>
            <a:chExt cx="2553890" cy="705707"/>
          </a:xfrm>
        </p:grpSpPr>
        <p:sp>
          <p:nvSpPr>
            <p:cNvPr id="11" name="Rectangle 10">
              <a:extLst>
                <a:ext uri="{FF2B5EF4-FFF2-40B4-BE49-F238E27FC236}">
                  <a16:creationId xmlns:a16="http://schemas.microsoft.com/office/drawing/2014/main" id="{63662194-E974-B6D4-67BD-0E1661FA71DE}"/>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4ACE9D27-514F-FA6E-09E1-059EB32E0D3D}"/>
                </a:ext>
              </a:extLst>
            </p:cNvPr>
            <p:cNvSpPr txBox="1"/>
            <p:nvPr/>
          </p:nvSpPr>
          <p:spPr>
            <a:xfrm>
              <a:off x="0" y="220273"/>
              <a:ext cx="2553890" cy="705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kern="1200"/>
                <a:t>DCPS Special Police Officer (SPO)</a:t>
              </a:r>
            </a:p>
          </p:txBody>
        </p:sp>
      </p:grpSp>
    </p:spTree>
    <p:extLst>
      <p:ext uri="{BB962C8B-B14F-4D97-AF65-F5344CB8AC3E}">
        <p14:creationId xmlns:p14="http://schemas.microsoft.com/office/powerpoint/2010/main" val="1655065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928-04F2-4C7B-9315-FE6392647128}"/>
              </a:ext>
            </a:extLst>
          </p:cNvPr>
          <p:cNvSpPr>
            <a:spLocks noGrp="1"/>
          </p:cNvSpPr>
          <p:nvPr>
            <p:ph type="title"/>
          </p:nvPr>
        </p:nvSpPr>
        <p:spPr>
          <a:xfrm>
            <a:off x="522114" y="838200"/>
            <a:ext cx="8164686" cy="734660"/>
          </a:xfrm>
        </p:spPr>
        <p:txBody>
          <a:bodyPr>
            <a:normAutofit fontScale="90000"/>
          </a:bodyPr>
          <a:lstStyle/>
          <a:p>
            <a:r>
              <a:rPr lang="en-US"/>
              <a:t>DCPS School Police</a:t>
            </a:r>
          </a:p>
        </p:txBody>
      </p:sp>
      <p:sp>
        <p:nvSpPr>
          <p:cNvPr id="3" name="Content Placeholder 2">
            <a:extLst>
              <a:ext uri="{FF2B5EF4-FFF2-40B4-BE49-F238E27FC236}">
                <a16:creationId xmlns:a16="http://schemas.microsoft.com/office/drawing/2014/main" id="{860C3AF6-E8B5-4865-B5AB-C04EAC359C6F}"/>
              </a:ext>
            </a:extLst>
          </p:cNvPr>
          <p:cNvSpPr>
            <a:spLocks noGrp="1"/>
          </p:cNvSpPr>
          <p:nvPr>
            <p:ph idx="1"/>
          </p:nvPr>
        </p:nvSpPr>
        <p:spPr>
          <a:xfrm>
            <a:off x="685800" y="1760728"/>
            <a:ext cx="8164686" cy="3713163"/>
          </a:xfrm>
        </p:spPr>
        <p:txBody>
          <a:bodyPr>
            <a:normAutofit fontScale="92500" lnSpcReduction="10000"/>
          </a:bodyPr>
          <a:lstStyle/>
          <a:p>
            <a:r>
              <a:rPr lang="en-US"/>
              <a:t>20 Officers</a:t>
            </a:r>
          </a:p>
          <a:p>
            <a:r>
              <a:rPr lang="en-US"/>
              <a:t>Commissioned by DCRA and MPD </a:t>
            </a:r>
          </a:p>
          <a:p>
            <a:pPr lvl="1"/>
            <a:r>
              <a:rPr lang="en-US" altLang="en-US"/>
              <a:t>Armed Special Police Officers – DC Government </a:t>
            </a:r>
          </a:p>
          <a:p>
            <a:pPr lvl="1"/>
            <a:r>
              <a:rPr lang="en-US" altLang="en-US"/>
              <a:t>Arrest Authority throughout DCPS Properties and Events</a:t>
            </a:r>
          </a:p>
          <a:p>
            <a:pPr lvl="1"/>
            <a:r>
              <a:rPr lang="en-US" altLang="en-US"/>
              <a:t>Certified Police Officers </a:t>
            </a:r>
          </a:p>
          <a:p>
            <a:pPr lvl="1"/>
            <a:r>
              <a:rPr lang="en-US" altLang="en-US"/>
              <a:t>DCPS Law Enforcement Officers</a:t>
            </a:r>
          </a:p>
          <a:p>
            <a:pPr lvl="1"/>
            <a:r>
              <a:rPr lang="en-US"/>
              <a:t>On duty 24/7/365</a:t>
            </a:r>
          </a:p>
          <a:p>
            <a:endParaRPr lang="en-US"/>
          </a:p>
        </p:txBody>
      </p:sp>
      <p:pic>
        <p:nvPicPr>
          <p:cNvPr id="5" name="Picture 5" descr="small_OCOO">
            <a:extLst>
              <a:ext uri="{FF2B5EF4-FFF2-40B4-BE49-F238E27FC236}">
                <a16:creationId xmlns:a16="http://schemas.microsoft.com/office/drawing/2014/main" id="{C45F8FA5-73C3-4A95-B2F8-500CABD94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293514" y="5199002"/>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a:extLst>
              <a:ext uri="{FF2B5EF4-FFF2-40B4-BE49-F238E27FC236}">
                <a16:creationId xmlns:a16="http://schemas.microsoft.com/office/drawing/2014/main" id="{FCCC5B5C-B571-4FA4-8F92-E69F744DE0A4}"/>
              </a:ext>
            </a:extLst>
          </p:cNvPr>
          <p:cNvSpPr txBox="1">
            <a:spLocks noGrp="1"/>
          </p:cNvSpPr>
          <p:nvPr>
            <p:ph type="body" sz="quarter" idx="13"/>
          </p:nvPr>
        </p:nvSpPr>
        <p:spPr>
          <a:xfrm>
            <a:off x="482600" y="377825"/>
            <a:ext cx="8164513" cy="38893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4281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CA9-0669-4E22-8894-3E055A64A0A9}"/>
              </a:ext>
            </a:extLst>
          </p:cNvPr>
          <p:cNvSpPr>
            <a:spLocks noGrp="1"/>
          </p:cNvSpPr>
          <p:nvPr>
            <p:ph type="title"/>
          </p:nvPr>
        </p:nvSpPr>
        <p:spPr/>
        <p:txBody>
          <a:bodyPr>
            <a:normAutofit fontScale="90000"/>
          </a:bodyPr>
          <a:lstStyle/>
          <a:p>
            <a:r>
              <a:rPr lang="en-US"/>
              <a:t>DCPS School Police </a:t>
            </a:r>
          </a:p>
        </p:txBody>
      </p:sp>
      <p:sp>
        <p:nvSpPr>
          <p:cNvPr id="3" name="Content Placeholder 2">
            <a:extLst>
              <a:ext uri="{FF2B5EF4-FFF2-40B4-BE49-F238E27FC236}">
                <a16:creationId xmlns:a16="http://schemas.microsoft.com/office/drawing/2014/main" id="{5C739740-AB96-4FED-85CF-6D0B4E44267F}"/>
              </a:ext>
            </a:extLst>
          </p:cNvPr>
          <p:cNvSpPr>
            <a:spLocks noGrp="1"/>
          </p:cNvSpPr>
          <p:nvPr>
            <p:ph idx="1"/>
          </p:nvPr>
        </p:nvSpPr>
        <p:spPr/>
        <p:txBody>
          <a:bodyPr>
            <a:normAutofit/>
          </a:bodyPr>
          <a:lstStyle/>
          <a:p>
            <a:r>
              <a:rPr lang="en-US" sz="2400"/>
              <a:t>Supplement Contract Security Officers in schools and support MPD School Resource Officers with law enforcement and security related calls</a:t>
            </a:r>
          </a:p>
          <a:p>
            <a:r>
              <a:rPr lang="en-US" sz="2400"/>
              <a:t>Serve Barring Notices</a:t>
            </a:r>
          </a:p>
          <a:p>
            <a:r>
              <a:rPr lang="en-US" sz="2400"/>
              <a:t>Mediation Support</a:t>
            </a:r>
          </a:p>
          <a:p>
            <a:r>
              <a:rPr lang="en-US" sz="2400"/>
              <a:t>Safe Passage</a:t>
            </a:r>
          </a:p>
          <a:p>
            <a:pPr lvl="2"/>
            <a:r>
              <a:rPr lang="en-US" sz="2000"/>
              <a:t>Before Hours</a:t>
            </a:r>
          </a:p>
          <a:p>
            <a:pPr lvl="2"/>
            <a:r>
              <a:rPr lang="en-US" sz="2000"/>
              <a:t>After Hours </a:t>
            </a:r>
          </a:p>
          <a:p>
            <a:endParaRPr lang="en-US"/>
          </a:p>
        </p:txBody>
      </p:sp>
      <p:pic>
        <p:nvPicPr>
          <p:cNvPr id="5" name="Picture 5" descr="small_OCOO">
            <a:extLst>
              <a:ext uri="{FF2B5EF4-FFF2-40B4-BE49-F238E27FC236}">
                <a16:creationId xmlns:a16="http://schemas.microsoft.com/office/drawing/2014/main" id="{1099AFA7-763F-43E3-BACB-885E6F0B7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6411913" y="5257800"/>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a:extLst>
              <a:ext uri="{FF2B5EF4-FFF2-40B4-BE49-F238E27FC236}">
                <a16:creationId xmlns:a16="http://schemas.microsoft.com/office/drawing/2014/main" id="{A30DB311-1F0C-4BA7-A3B6-2BFE2322D794}"/>
              </a:ext>
            </a:extLst>
          </p:cNvPr>
          <p:cNvSpPr txBox="1">
            <a:spLocks noGrp="1"/>
          </p:cNvSpPr>
          <p:nvPr>
            <p:ph type="body" sz="quarter" idx="13"/>
          </p:nvPr>
        </p:nvSpPr>
        <p:spPr>
          <a:xfrm>
            <a:off x="522288" y="378089"/>
            <a:ext cx="8164512" cy="388937"/>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30166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674A-8A6C-4E4A-BB0D-8B9E7D1AF3AF}"/>
              </a:ext>
            </a:extLst>
          </p:cNvPr>
          <p:cNvSpPr>
            <a:spLocks noGrp="1"/>
          </p:cNvSpPr>
          <p:nvPr>
            <p:ph type="title"/>
          </p:nvPr>
        </p:nvSpPr>
        <p:spPr/>
        <p:txBody>
          <a:bodyPr>
            <a:normAutofit fontScale="90000"/>
          </a:bodyPr>
          <a:lstStyle/>
          <a:p>
            <a:r>
              <a:rPr lang="en-US"/>
              <a:t>DCPS School Police</a:t>
            </a:r>
          </a:p>
        </p:txBody>
      </p:sp>
      <p:sp>
        <p:nvSpPr>
          <p:cNvPr id="3" name="Content Placeholder 2">
            <a:extLst>
              <a:ext uri="{FF2B5EF4-FFF2-40B4-BE49-F238E27FC236}">
                <a16:creationId xmlns:a16="http://schemas.microsoft.com/office/drawing/2014/main" id="{93288F64-505D-4025-800E-45F9C04BA2BC}"/>
              </a:ext>
            </a:extLst>
          </p:cNvPr>
          <p:cNvSpPr>
            <a:spLocks noGrp="1"/>
          </p:cNvSpPr>
          <p:nvPr>
            <p:ph idx="1"/>
          </p:nvPr>
        </p:nvSpPr>
        <p:spPr>
          <a:xfrm>
            <a:off x="609600" y="1769195"/>
            <a:ext cx="8305800" cy="3713163"/>
          </a:xfrm>
        </p:spPr>
        <p:txBody>
          <a:bodyPr vert="horz" lIns="91440" tIns="45720" rIns="91440" bIns="45720" rtlCol="0" anchor="t">
            <a:normAutofit fontScale="92500"/>
          </a:bodyPr>
          <a:lstStyle/>
          <a:p>
            <a:r>
              <a:rPr lang="en-US"/>
              <a:t>Locker Searches</a:t>
            </a:r>
          </a:p>
          <a:p>
            <a:r>
              <a:rPr lang="en-US"/>
              <a:t>Weapon Abatement</a:t>
            </a:r>
            <a:endParaRPr lang="en-US">
              <a:ea typeface="Calibri"/>
              <a:cs typeface="Calibri"/>
            </a:endParaRPr>
          </a:p>
          <a:p>
            <a:pPr lvl="2"/>
            <a:r>
              <a:rPr lang="en-US"/>
              <a:t>Training</a:t>
            </a:r>
            <a:endParaRPr lang="en-US">
              <a:ea typeface="Calibri"/>
              <a:cs typeface="Calibri"/>
            </a:endParaRPr>
          </a:p>
          <a:p>
            <a:pPr lvl="2"/>
            <a:r>
              <a:rPr lang="en-US"/>
              <a:t>Penetration Tests</a:t>
            </a:r>
            <a:endParaRPr lang="en-US">
              <a:ea typeface="Calibri"/>
              <a:cs typeface="Calibri"/>
            </a:endParaRPr>
          </a:p>
          <a:p>
            <a:r>
              <a:rPr lang="en-US"/>
              <a:t>Contract Compliance</a:t>
            </a:r>
            <a:endParaRPr lang="en-US">
              <a:ea typeface="Calibri"/>
              <a:cs typeface="Calibri"/>
            </a:endParaRPr>
          </a:p>
          <a:p>
            <a:pPr lvl="2"/>
            <a:r>
              <a:rPr lang="en-US"/>
              <a:t>Site visits</a:t>
            </a:r>
            <a:endParaRPr lang="en-US">
              <a:ea typeface="Calibri"/>
              <a:cs typeface="Calibri"/>
            </a:endParaRPr>
          </a:p>
          <a:p>
            <a:r>
              <a:rPr lang="en-US"/>
              <a:t>Certified Crisis Intervention Officers (MPD/DBH)</a:t>
            </a:r>
            <a:endParaRPr lang="en-US">
              <a:ea typeface="Calibri"/>
              <a:cs typeface="Calibri"/>
            </a:endParaRPr>
          </a:p>
          <a:p>
            <a:endParaRPr lang="en-US"/>
          </a:p>
        </p:txBody>
      </p:sp>
      <p:pic>
        <p:nvPicPr>
          <p:cNvPr id="5" name="Picture 5" descr="small_OCOO">
            <a:extLst>
              <a:ext uri="{FF2B5EF4-FFF2-40B4-BE49-F238E27FC236}">
                <a16:creationId xmlns:a16="http://schemas.microsoft.com/office/drawing/2014/main" id="{34FA5262-0FCB-40B0-BC4A-18E52F51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a:extLst>
              <a:ext uri="{FF2B5EF4-FFF2-40B4-BE49-F238E27FC236}">
                <a16:creationId xmlns:a16="http://schemas.microsoft.com/office/drawing/2014/main" id="{448FA895-1F8D-45E9-B2BB-F09B949D2879}"/>
              </a:ext>
            </a:extLst>
          </p:cNvPr>
          <p:cNvSpPr txBox="1">
            <a:spLocks noGrp="1"/>
          </p:cNvSpPr>
          <p:nvPr>
            <p:ph type="body" sz="quarter" idx="13"/>
          </p:nvPr>
        </p:nvSpPr>
        <p:spPr>
          <a:xfrm>
            <a:off x="522288" y="379413"/>
            <a:ext cx="8164512" cy="388937"/>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32879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7142-4756-4EE7-B0A1-1E0824A8EE70}"/>
              </a:ext>
            </a:extLst>
          </p:cNvPr>
          <p:cNvSpPr>
            <a:spLocks noGrp="1"/>
          </p:cNvSpPr>
          <p:nvPr>
            <p:ph type="title"/>
          </p:nvPr>
        </p:nvSpPr>
        <p:spPr/>
        <p:txBody>
          <a:bodyPr>
            <a:normAutofit fontScale="90000"/>
          </a:bodyPr>
          <a:lstStyle/>
          <a:p>
            <a:r>
              <a:rPr lang="en-US"/>
              <a:t>Support from DCPS School Police </a:t>
            </a:r>
          </a:p>
        </p:txBody>
      </p:sp>
      <p:sp>
        <p:nvSpPr>
          <p:cNvPr id="3" name="Content Placeholder 2">
            <a:extLst>
              <a:ext uri="{FF2B5EF4-FFF2-40B4-BE49-F238E27FC236}">
                <a16:creationId xmlns:a16="http://schemas.microsoft.com/office/drawing/2014/main" id="{B52EE2CD-5E12-4A61-A060-E69F7D8573A3}"/>
              </a:ext>
            </a:extLst>
          </p:cNvPr>
          <p:cNvSpPr>
            <a:spLocks noGrp="1"/>
          </p:cNvSpPr>
          <p:nvPr>
            <p:ph idx="1"/>
          </p:nvPr>
        </p:nvSpPr>
        <p:spPr>
          <a:xfrm>
            <a:off x="615989" y="1964923"/>
            <a:ext cx="8164686" cy="3713163"/>
          </a:xfrm>
        </p:spPr>
        <p:txBody>
          <a:bodyPr>
            <a:normAutofit/>
          </a:bodyPr>
          <a:lstStyle/>
          <a:p>
            <a:pPr lvl="5">
              <a:buFont typeface="Arial" panose="020B0604020202020204" pitchFamily="34" charset="0"/>
              <a:buChar char="•"/>
            </a:pPr>
            <a:r>
              <a:rPr lang="en-US" sz="1600" i="1">
                <a:solidFill>
                  <a:schemeClr val="tx2"/>
                </a:solidFill>
              </a:rPr>
              <a:t>Crisis Intervention</a:t>
            </a:r>
          </a:p>
          <a:p>
            <a:pPr lvl="5">
              <a:buFont typeface="Arial" panose="020B0604020202020204" pitchFamily="34" charset="0"/>
              <a:buChar char="•"/>
            </a:pPr>
            <a:r>
              <a:rPr lang="en-US" sz="1600" i="1">
                <a:solidFill>
                  <a:schemeClr val="tx2"/>
                </a:solidFill>
              </a:rPr>
              <a:t>Physical Altercations with injuries</a:t>
            </a:r>
          </a:p>
          <a:p>
            <a:pPr lvl="5">
              <a:buFont typeface="Arial" panose="020B0604020202020204" pitchFamily="34" charset="0"/>
              <a:buChar char="•"/>
            </a:pPr>
            <a:r>
              <a:rPr lang="en-US" sz="1600" i="1">
                <a:solidFill>
                  <a:schemeClr val="tx2"/>
                </a:solidFill>
              </a:rPr>
              <a:t>Mediations</a:t>
            </a:r>
          </a:p>
          <a:p>
            <a:pPr lvl="5">
              <a:buFont typeface="Arial" panose="020B0604020202020204" pitchFamily="34" charset="0"/>
              <a:buChar char="•"/>
            </a:pPr>
            <a:r>
              <a:rPr lang="en-US" sz="1600" i="1">
                <a:solidFill>
                  <a:schemeClr val="tx2"/>
                </a:solidFill>
              </a:rPr>
              <a:t>Special Attention Requests</a:t>
            </a:r>
          </a:p>
          <a:p>
            <a:pPr lvl="5">
              <a:buFont typeface="Arial" panose="020B0604020202020204" pitchFamily="34" charset="0"/>
              <a:buChar char="•"/>
            </a:pPr>
            <a:r>
              <a:rPr lang="en-US" sz="1600" i="1">
                <a:solidFill>
                  <a:schemeClr val="tx2"/>
                </a:solidFill>
              </a:rPr>
              <a:t>Safe Passage Concerns</a:t>
            </a:r>
          </a:p>
          <a:p>
            <a:pPr lvl="5">
              <a:buFont typeface="Arial" panose="020B0604020202020204" pitchFamily="34" charset="0"/>
              <a:buChar char="•"/>
            </a:pPr>
            <a:r>
              <a:rPr lang="en-US" sz="1600" i="1">
                <a:solidFill>
                  <a:schemeClr val="tx2"/>
                </a:solidFill>
              </a:rPr>
              <a:t>Serve Barring Notices</a:t>
            </a:r>
          </a:p>
          <a:p>
            <a:pPr lvl="5">
              <a:buFont typeface="Arial" panose="020B0604020202020204" pitchFamily="34" charset="0"/>
              <a:buChar char="•"/>
            </a:pPr>
            <a:r>
              <a:rPr lang="en-US" sz="1600" i="1">
                <a:solidFill>
                  <a:schemeClr val="tx2"/>
                </a:solidFill>
              </a:rPr>
              <a:t>Building sweeps</a:t>
            </a:r>
          </a:p>
          <a:p>
            <a:pPr lvl="5">
              <a:buFont typeface="Arial" panose="020B0604020202020204" pitchFamily="34" charset="0"/>
              <a:buChar char="•"/>
            </a:pPr>
            <a:r>
              <a:rPr lang="en-US" sz="1600" i="1">
                <a:solidFill>
                  <a:schemeClr val="tx2"/>
                </a:solidFill>
              </a:rPr>
              <a:t>Alarm Response/Issues (FA/IDS)</a:t>
            </a:r>
          </a:p>
          <a:p>
            <a:pPr lvl="5">
              <a:buFont typeface="Arial" panose="020B0604020202020204" pitchFamily="34" charset="0"/>
              <a:buChar char="•"/>
            </a:pPr>
            <a:r>
              <a:rPr lang="en-US" sz="1600" i="1">
                <a:solidFill>
                  <a:schemeClr val="tx2"/>
                </a:solidFill>
              </a:rPr>
              <a:t>Community Events/Meetings</a:t>
            </a:r>
          </a:p>
          <a:p>
            <a:pPr lvl="5">
              <a:buFont typeface="Arial" panose="020B0604020202020204" pitchFamily="34" charset="0"/>
              <a:buChar char="•"/>
            </a:pPr>
            <a:r>
              <a:rPr lang="en-US" sz="1600" i="1">
                <a:solidFill>
                  <a:schemeClr val="tx2"/>
                </a:solidFill>
              </a:rPr>
              <a:t>Athletic Events</a:t>
            </a:r>
          </a:p>
          <a:p>
            <a:pPr lvl="5">
              <a:buFont typeface="Arial" panose="020B0604020202020204" pitchFamily="34" charset="0"/>
              <a:buChar char="•"/>
            </a:pPr>
            <a:r>
              <a:rPr lang="en-US" sz="1600" i="1">
                <a:solidFill>
                  <a:schemeClr val="tx2"/>
                </a:solidFill>
              </a:rPr>
              <a:t>School Building Vandalism</a:t>
            </a:r>
          </a:p>
          <a:p>
            <a:pPr lvl="5">
              <a:buFont typeface="Arial" panose="020B0604020202020204" pitchFamily="34" charset="0"/>
              <a:buChar char="•"/>
            </a:pPr>
            <a:r>
              <a:rPr lang="en-US" sz="1600" i="1">
                <a:solidFill>
                  <a:schemeClr val="tx2"/>
                </a:solidFill>
              </a:rPr>
              <a:t>School closing/opening assistance</a:t>
            </a:r>
          </a:p>
          <a:p>
            <a:endParaRPr lang="en-US"/>
          </a:p>
        </p:txBody>
      </p:sp>
      <p:sp>
        <p:nvSpPr>
          <p:cNvPr id="7" name="Text Placeholder 5">
            <a:extLst>
              <a:ext uri="{FF2B5EF4-FFF2-40B4-BE49-F238E27FC236}">
                <a16:creationId xmlns:a16="http://schemas.microsoft.com/office/drawing/2014/main" id="{877D9598-3476-14AC-2DF9-ED9E73A3304C}"/>
              </a:ext>
            </a:extLst>
          </p:cNvPr>
          <p:cNvSpPr>
            <a:spLocks noGrp="1"/>
          </p:cNvSpPr>
          <p:nvPr>
            <p:ph type="body" sz="quarter" idx="13"/>
          </p:nvPr>
        </p:nvSpPr>
        <p:spPr>
          <a:xfrm>
            <a:off x="522288" y="425738"/>
            <a:ext cx="8164512" cy="388937"/>
          </a:xfrm>
        </p:spPr>
        <p:txBody>
          <a:bodyPr>
            <a:normAutofit/>
          </a:bodyPr>
          <a:lstStyle/>
          <a:p>
            <a:pPr algn="ctr"/>
            <a:r>
              <a:rPr lang="en-US" sz="1800" b="1" dirty="0"/>
              <a:t>School Security Division </a:t>
            </a:r>
          </a:p>
        </p:txBody>
      </p:sp>
    </p:spTree>
    <p:extLst>
      <p:ext uri="{BB962C8B-B14F-4D97-AF65-F5344CB8AC3E}">
        <p14:creationId xmlns:p14="http://schemas.microsoft.com/office/powerpoint/2010/main" val="249006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94441-0188-4FCE-B06D-09B73A0F7C98}"/>
              </a:ext>
            </a:extLst>
          </p:cNvPr>
          <p:cNvPicPr>
            <a:picLocks noChangeAspect="1"/>
          </p:cNvPicPr>
          <p:nvPr/>
        </p:nvPicPr>
        <p:blipFill rotWithShape="1">
          <a:blip r:embed="rId2">
            <a:extLst>
              <a:ext uri="{28A0092B-C50C-407E-A947-70E740481C1C}">
                <a14:useLocalDpi xmlns:a14="http://schemas.microsoft.com/office/drawing/2010/main" val="0"/>
              </a:ext>
            </a:extLst>
          </a:blip>
          <a:srcRect l="26203" t="8015" r="35829" b="-1"/>
          <a:stretch/>
        </p:blipFill>
        <p:spPr>
          <a:xfrm>
            <a:off x="4609306" y="2096795"/>
            <a:ext cx="2663996" cy="3621520"/>
          </a:xfrm>
          <a:prstGeom prst="rect">
            <a:avLst/>
          </a:prstGeom>
        </p:spPr>
      </p:pic>
      <p:sp>
        <p:nvSpPr>
          <p:cNvPr id="2" name="Title 1">
            <a:extLst>
              <a:ext uri="{FF2B5EF4-FFF2-40B4-BE49-F238E27FC236}">
                <a16:creationId xmlns:a16="http://schemas.microsoft.com/office/drawing/2014/main" id="{1905020C-8CDC-4A95-B096-A55E5F72BFD5}"/>
              </a:ext>
            </a:extLst>
          </p:cNvPr>
          <p:cNvSpPr>
            <a:spLocks noGrp="1"/>
          </p:cNvSpPr>
          <p:nvPr>
            <p:ph type="title"/>
          </p:nvPr>
        </p:nvSpPr>
        <p:spPr>
          <a:xfrm>
            <a:off x="477938" y="876046"/>
            <a:ext cx="8164686" cy="734660"/>
          </a:xfrm>
        </p:spPr>
        <p:txBody>
          <a:bodyPr>
            <a:normAutofit fontScale="90000"/>
          </a:bodyPr>
          <a:lstStyle/>
          <a:p>
            <a:r>
              <a:rPr lang="en-US"/>
              <a:t>Partner Police Agencies</a:t>
            </a:r>
          </a:p>
        </p:txBody>
      </p:sp>
      <p:grpSp>
        <p:nvGrpSpPr>
          <p:cNvPr id="16" name="Group 15">
            <a:extLst>
              <a:ext uri="{FF2B5EF4-FFF2-40B4-BE49-F238E27FC236}">
                <a16:creationId xmlns:a16="http://schemas.microsoft.com/office/drawing/2014/main" id="{7DFD5502-7683-46D9-9C0E-DA94C52E16FC}"/>
              </a:ext>
            </a:extLst>
          </p:cNvPr>
          <p:cNvGrpSpPr/>
          <p:nvPr/>
        </p:nvGrpSpPr>
        <p:grpSpPr>
          <a:xfrm>
            <a:off x="4447422" y="1649371"/>
            <a:ext cx="2987763" cy="564350"/>
            <a:chOff x="-132671" y="220273"/>
            <a:chExt cx="2819231" cy="729369"/>
          </a:xfrm>
        </p:grpSpPr>
        <p:sp>
          <p:nvSpPr>
            <p:cNvPr id="17" name="Rectangle 16">
              <a:extLst>
                <a:ext uri="{FF2B5EF4-FFF2-40B4-BE49-F238E27FC236}">
                  <a16:creationId xmlns:a16="http://schemas.microsoft.com/office/drawing/2014/main" id="{9991CAD2-F40E-4095-AF64-D9DA47D514E6}"/>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8863CC09-D4AE-4CC8-B40B-6F184178FC42}"/>
                </a:ext>
              </a:extLst>
            </p:cNvPr>
            <p:cNvSpPr txBox="1"/>
            <p:nvPr/>
          </p:nvSpPr>
          <p:spPr>
            <a:xfrm>
              <a:off x="-132671" y="228921"/>
              <a:ext cx="2819231" cy="720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b="1" kern="1200">
                  <a:solidFill>
                    <a:srgbClr val="FFFF00"/>
                  </a:solidFill>
                </a:rPr>
                <a:t>Metro Transit Police Department (MTPD</a:t>
              </a:r>
              <a:r>
                <a:rPr lang="en-US" sz="1200" b="1">
                  <a:solidFill>
                    <a:srgbClr val="FFFF00"/>
                  </a:solidFill>
                </a:rPr>
                <a:t>)</a:t>
              </a:r>
              <a:endParaRPr lang="en-US" sz="1200" b="1" kern="1200">
                <a:solidFill>
                  <a:srgbClr val="FFFF00"/>
                </a:solidFill>
              </a:endParaRPr>
            </a:p>
          </p:txBody>
        </p:sp>
      </p:grpSp>
      <p:grpSp>
        <p:nvGrpSpPr>
          <p:cNvPr id="25" name="Group 24">
            <a:extLst>
              <a:ext uri="{FF2B5EF4-FFF2-40B4-BE49-F238E27FC236}">
                <a16:creationId xmlns:a16="http://schemas.microsoft.com/office/drawing/2014/main" id="{31399CDA-F139-4002-8BFD-67D5328300BA}"/>
              </a:ext>
            </a:extLst>
          </p:cNvPr>
          <p:cNvGrpSpPr/>
          <p:nvPr/>
        </p:nvGrpSpPr>
        <p:grpSpPr>
          <a:xfrm>
            <a:off x="4572000" y="5437877"/>
            <a:ext cx="2690666" cy="622179"/>
            <a:chOff x="-25567" y="211818"/>
            <a:chExt cx="2579457" cy="714162"/>
          </a:xfrm>
        </p:grpSpPr>
        <p:sp>
          <p:nvSpPr>
            <p:cNvPr id="26" name="Rectangle 25">
              <a:extLst>
                <a:ext uri="{FF2B5EF4-FFF2-40B4-BE49-F238E27FC236}">
                  <a16:creationId xmlns:a16="http://schemas.microsoft.com/office/drawing/2014/main" id="{49B13B5D-560A-45E7-96A3-5F254E666443}"/>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65A5F422-7C3B-4F7C-8D85-E7523A65204C}"/>
                </a:ext>
              </a:extLst>
            </p:cNvPr>
            <p:cNvSpPr txBox="1"/>
            <p:nvPr/>
          </p:nvSpPr>
          <p:spPr>
            <a:xfrm>
              <a:off x="-25567" y="211818"/>
              <a:ext cx="2553890" cy="627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b="1" kern="1200"/>
                <a:t>MTPD School Resource Officer (SRO)</a:t>
              </a:r>
            </a:p>
          </p:txBody>
        </p:sp>
      </p:grpSp>
      <p:pic>
        <p:nvPicPr>
          <p:cNvPr id="28" name="Picture 27">
            <a:extLst>
              <a:ext uri="{FF2B5EF4-FFF2-40B4-BE49-F238E27FC236}">
                <a16:creationId xmlns:a16="http://schemas.microsoft.com/office/drawing/2014/main" id="{F9D529F4-39F5-452F-9F39-952E406A8534}"/>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1902188"/>
            <a:ext cx="2506195" cy="374385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1417C327-3B49-432C-8F40-5C9C873FA669}"/>
              </a:ext>
            </a:extLst>
          </p:cNvPr>
          <p:cNvGrpSpPr/>
          <p:nvPr/>
        </p:nvGrpSpPr>
        <p:grpSpPr>
          <a:xfrm>
            <a:off x="1392987" y="1628472"/>
            <a:ext cx="2785888" cy="466539"/>
            <a:chOff x="-134573" y="220273"/>
            <a:chExt cx="2819231" cy="722236"/>
          </a:xfrm>
        </p:grpSpPr>
        <p:sp>
          <p:nvSpPr>
            <p:cNvPr id="30" name="Rectangle 29">
              <a:extLst>
                <a:ext uri="{FF2B5EF4-FFF2-40B4-BE49-F238E27FC236}">
                  <a16:creationId xmlns:a16="http://schemas.microsoft.com/office/drawing/2014/main" id="{826D713E-0AB4-4130-837C-694814B50BDE}"/>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A6771B97-4CCB-4E65-8556-D47C61520C84}"/>
                </a:ext>
              </a:extLst>
            </p:cNvPr>
            <p:cNvSpPr txBox="1"/>
            <p:nvPr/>
          </p:nvSpPr>
          <p:spPr>
            <a:xfrm>
              <a:off x="-134573" y="221788"/>
              <a:ext cx="2819231" cy="720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b="1" kern="1200">
                  <a:solidFill>
                    <a:srgbClr val="FFFF00"/>
                  </a:solidFill>
                </a:rPr>
                <a:t>Metropolitan Police Department </a:t>
              </a:r>
              <a:r>
                <a:rPr lang="en-US" sz="1200" kern="1200">
                  <a:solidFill>
                    <a:srgbClr val="FFFF00"/>
                  </a:solidFill>
                </a:rPr>
                <a:t>(</a:t>
              </a:r>
              <a:r>
                <a:rPr lang="en-US" sz="1200" b="1" kern="1200">
                  <a:solidFill>
                    <a:srgbClr val="FFFF00"/>
                  </a:solidFill>
                </a:rPr>
                <a:t>MPD</a:t>
              </a:r>
              <a:r>
                <a:rPr lang="en-US" sz="1200">
                  <a:solidFill>
                    <a:srgbClr val="FFFF00"/>
                  </a:solidFill>
                </a:rPr>
                <a:t>)</a:t>
              </a:r>
              <a:endParaRPr lang="en-US" sz="1200" kern="1200">
                <a:solidFill>
                  <a:srgbClr val="FFFF00"/>
                </a:solidFill>
              </a:endParaRPr>
            </a:p>
          </p:txBody>
        </p:sp>
      </p:grpSp>
      <p:grpSp>
        <p:nvGrpSpPr>
          <p:cNvPr id="32" name="Group 31">
            <a:extLst>
              <a:ext uri="{FF2B5EF4-FFF2-40B4-BE49-F238E27FC236}">
                <a16:creationId xmlns:a16="http://schemas.microsoft.com/office/drawing/2014/main" id="{117CF6A7-0751-4F06-A035-BB54B6F7D47E}"/>
              </a:ext>
            </a:extLst>
          </p:cNvPr>
          <p:cNvGrpSpPr/>
          <p:nvPr/>
        </p:nvGrpSpPr>
        <p:grpSpPr>
          <a:xfrm>
            <a:off x="1376538" y="5479897"/>
            <a:ext cx="2653657" cy="614813"/>
            <a:chOff x="-101085" y="220273"/>
            <a:chExt cx="2654975" cy="705707"/>
          </a:xfrm>
        </p:grpSpPr>
        <p:sp>
          <p:nvSpPr>
            <p:cNvPr id="33" name="Rectangle 32">
              <a:extLst>
                <a:ext uri="{FF2B5EF4-FFF2-40B4-BE49-F238E27FC236}">
                  <a16:creationId xmlns:a16="http://schemas.microsoft.com/office/drawing/2014/main" id="{F22A093E-E52D-4AF0-B211-12967EF809AC}"/>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4FD42E42-BC8E-45DA-91A3-216A18EFED2C}"/>
                </a:ext>
              </a:extLst>
            </p:cNvPr>
            <p:cNvSpPr txBox="1"/>
            <p:nvPr/>
          </p:nvSpPr>
          <p:spPr>
            <a:xfrm>
              <a:off x="-101085" y="220274"/>
              <a:ext cx="2553890" cy="627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b="1" kern="1200"/>
                <a:t>MPD School Resource Officer (SRO)</a:t>
              </a:r>
            </a:p>
          </p:txBody>
        </p:sp>
      </p:grpSp>
      <p:sp>
        <p:nvSpPr>
          <p:cNvPr id="19" name="Text Placeholder 5">
            <a:extLst>
              <a:ext uri="{FF2B5EF4-FFF2-40B4-BE49-F238E27FC236}">
                <a16:creationId xmlns:a16="http://schemas.microsoft.com/office/drawing/2014/main" id="{0EFEE417-2AF8-4790-B791-1184C55524C7}"/>
              </a:ext>
            </a:extLst>
          </p:cNvPr>
          <p:cNvSpPr txBox="1">
            <a:spLocks noGrp="1"/>
          </p:cNvSpPr>
          <p:nvPr>
            <p:ph type="body" sz="quarter" idx="13"/>
          </p:nvPr>
        </p:nvSpPr>
        <p:spPr>
          <a:xfrm>
            <a:off x="565150" y="384175"/>
            <a:ext cx="8164513" cy="38893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2938361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C72F-691D-4863-B724-30C60438A842}"/>
              </a:ext>
            </a:extLst>
          </p:cNvPr>
          <p:cNvSpPr>
            <a:spLocks noGrp="1"/>
          </p:cNvSpPr>
          <p:nvPr>
            <p:ph type="title"/>
          </p:nvPr>
        </p:nvSpPr>
        <p:spPr/>
        <p:txBody>
          <a:bodyPr>
            <a:normAutofit fontScale="90000"/>
          </a:bodyPr>
          <a:lstStyle/>
          <a:p>
            <a:r>
              <a:rPr lang="en-US"/>
              <a:t>Letter of Instruction / Warning Letter</a:t>
            </a:r>
          </a:p>
        </p:txBody>
      </p:sp>
      <p:sp>
        <p:nvSpPr>
          <p:cNvPr id="3" name="Content Placeholder 2">
            <a:extLst>
              <a:ext uri="{FF2B5EF4-FFF2-40B4-BE49-F238E27FC236}">
                <a16:creationId xmlns:a16="http://schemas.microsoft.com/office/drawing/2014/main" id="{C2EF2099-41E3-4321-A89A-CB4F243CDEE0}"/>
              </a:ext>
            </a:extLst>
          </p:cNvPr>
          <p:cNvSpPr>
            <a:spLocks noGrp="1"/>
          </p:cNvSpPr>
          <p:nvPr>
            <p:ph idx="1"/>
          </p:nvPr>
        </p:nvSpPr>
        <p:spPr/>
        <p:txBody>
          <a:bodyPr>
            <a:normAutofit fontScale="92500" lnSpcReduction="10000"/>
          </a:bodyPr>
          <a:lstStyle/>
          <a:p>
            <a:pPr marL="0" indent="0">
              <a:buNone/>
            </a:pPr>
            <a:r>
              <a:rPr lang="en-US" sz="2800"/>
              <a:t>Letters of Instruction / Warning Letters are to be used as a tool to assist the School Community in guiding, curving, or stopping behaviors of parents, guardians, or authorized adults' designee.  </a:t>
            </a:r>
          </a:p>
          <a:p>
            <a:pPr marL="457200" lvl="1" indent="0">
              <a:buNone/>
            </a:pPr>
            <a:r>
              <a:rPr lang="en-US" sz="2800"/>
              <a:t>- Similar to Progressive Discipline used for students</a:t>
            </a:r>
          </a:p>
          <a:p>
            <a:pPr lvl="1"/>
            <a:endParaRPr lang="en-US" sz="2800"/>
          </a:p>
          <a:p>
            <a:pPr marL="0" indent="0">
              <a:buNone/>
            </a:pPr>
            <a:r>
              <a:rPr lang="en-US" sz="2800"/>
              <a:t>This letter can be used when the actions do not arise to the level of a Barring Notice or as a step prior to the request of a Barring Notice.</a:t>
            </a:r>
          </a:p>
          <a:p>
            <a:endParaRPr lang="en-US"/>
          </a:p>
        </p:txBody>
      </p:sp>
      <p:pic>
        <p:nvPicPr>
          <p:cNvPr id="5" name="Picture 5" descr="small_OCOO">
            <a:extLst>
              <a:ext uri="{FF2B5EF4-FFF2-40B4-BE49-F238E27FC236}">
                <a16:creationId xmlns:a16="http://schemas.microsoft.com/office/drawing/2014/main" id="{5F52DADB-6AFE-4822-8EAD-55AB9A19A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5954713" y="5310628"/>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a:extLst>
              <a:ext uri="{FF2B5EF4-FFF2-40B4-BE49-F238E27FC236}">
                <a16:creationId xmlns:a16="http://schemas.microsoft.com/office/drawing/2014/main" id="{207BC6BF-AFF5-4813-966F-CACA7A05D6E1}"/>
              </a:ext>
            </a:extLst>
          </p:cNvPr>
          <p:cNvSpPr txBox="1">
            <a:spLocks noGrp="1"/>
          </p:cNvSpPr>
          <p:nvPr>
            <p:ph type="body" sz="quarter" idx="13"/>
          </p:nvPr>
        </p:nvSpPr>
        <p:spPr>
          <a:xfrm>
            <a:off x="522288" y="379413"/>
            <a:ext cx="8164512" cy="388937"/>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2126330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C72F-691D-4863-B724-30C60438A842}"/>
              </a:ext>
            </a:extLst>
          </p:cNvPr>
          <p:cNvSpPr>
            <a:spLocks noGrp="1"/>
          </p:cNvSpPr>
          <p:nvPr>
            <p:ph type="title"/>
          </p:nvPr>
        </p:nvSpPr>
        <p:spPr/>
        <p:txBody>
          <a:bodyPr>
            <a:normAutofit fontScale="90000"/>
          </a:bodyPr>
          <a:lstStyle/>
          <a:p>
            <a:r>
              <a:rPr lang="en-US"/>
              <a:t>Letter of Instruction / Warning Letter</a:t>
            </a:r>
          </a:p>
        </p:txBody>
      </p:sp>
      <p:sp>
        <p:nvSpPr>
          <p:cNvPr id="3" name="Content Placeholder 2">
            <a:extLst>
              <a:ext uri="{FF2B5EF4-FFF2-40B4-BE49-F238E27FC236}">
                <a16:creationId xmlns:a16="http://schemas.microsoft.com/office/drawing/2014/main" id="{C2EF2099-41E3-4321-A89A-CB4F243CDEE0}"/>
              </a:ext>
            </a:extLst>
          </p:cNvPr>
          <p:cNvSpPr>
            <a:spLocks noGrp="1"/>
          </p:cNvSpPr>
          <p:nvPr>
            <p:ph idx="1"/>
          </p:nvPr>
        </p:nvSpPr>
        <p:spPr/>
        <p:txBody>
          <a:bodyPr>
            <a:normAutofit lnSpcReduction="10000"/>
          </a:bodyPr>
          <a:lstStyle/>
          <a:p>
            <a:pPr marL="0" indent="0">
              <a:buNone/>
            </a:pPr>
            <a:r>
              <a:rPr lang="en-US"/>
              <a:t>Letters can be used in the following instances (not an all-inclusive list):</a:t>
            </a:r>
          </a:p>
          <a:p>
            <a:pPr lvl="2"/>
            <a:r>
              <a:rPr lang="en-US"/>
              <a:t>A person has attempted to disrupt school activities, school events, or classroom instruction.</a:t>
            </a:r>
          </a:p>
          <a:p>
            <a:pPr lvl="2"/>
            <a:r>
              <a:rPr lang="en-US"/>
              <a:t>A person has made unsubstantiated verbal threats or threatening behaviors.</a:t>
            </a:r>
          </a:p>
          <a:p>
            <a:pPr lvl="2"/>
            <a:r>
              <a:rPr lang="en-US"/>
              <a:t>A person has attempted to cause destruction to school property.</a:t>
            </a:r>
          </a:p>
          <a:p>
            <a:pPr lvl="2"/>
            <a:r>
              <a:rPr lang="en-US"/>
              <a:t>A person violates school-based rules / policies.</a:t>
            </a:r>
          </a:p>
          <a:p>
            <a:pPr marL="0" indent="0">
              <a:buNone/>
            </a:pPr>
            <a:endParaRPr lang="en-US"/>
          </a:p>
        </p:txBody>
      </p:sp>
      <p:pic>
        <p:nvPicPr>
          <p:cNvPr id="5" name="Picture 5" descr="small_OCOO">
            <a:extLst>
              <a:ext uri="{FF2B5EF4-FFF2-40B4-BE49-F238E27FC236}">
                <a16:creationId xmlns:a16="http://schemas.microsoft.com/office/drawing/2014/main" id="{5F52DADB-6AFE-4822-8EAD-55AB9A19A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a:extLst>
              <a:ext uri="{FF2B5EF4-FFF2-40B4-BE49-F238E27FC236}">
                <a16:creationId xmlns:a16="http://schemas.microsoft.com/office/drawing/2014/main" id="{28138D98-9C6A-48C4-BC2B-D52FC16C734D}"/>
              </a:ext>
            </a:extLst>
          </p:cNvPr>
          <p:cNvSpPr txBox="1">
            <a:spLocks noGrp="1"/>
          </p:cNvSpPr>
          <p:nvPr>
            <p:ph type="body" sz="quarter" idx="13"/>
          </p:nvPr>
        </p:nvSpPr>
        <p:spPr>
          <a:xfrm>
            <a:off x="522288" y="379413"/>
            <a:ext cx="8164512" cy="388937"/>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spTree>
    <p:extLst>
      <p:ext uri="{BB962C8B-B14F-4D97-AF65-F5344CB8AC3E}">
        <p14:creationId xmlns:p14="http://schemas.microsoft.com/office/powerpoint/2010/main" val="4291824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C72F-691D-4863-B724-30C60438A842}"/>
              </a:ext>
            </a:extLst>
          </p:cNvPr>
          <p:cNvSpPr>
            <a:spLocks noGrp="1"/>
          </p:cNvSpPr>
          <p:nvPr>
            <p:ph type="title"/>
          </p:nvPr>
        </p:nvSpPr>
        <p:spPr/>
        <p:txBody>
          <a:bodyPr>
            <a:normAutofit fontScale="90000"/>
          </a:bodyPr>
          <a:lstStyle/>
          <a:p>
            <a:r>
              <a:rPr lang="en-US"/>
              <a:t>Letter of Instruction / Warning Letter</a:t>
            </a:r>
          </a:p>
        </p:txBody>
      </p:sp>
      <p:sp>
        <p:nvSpPr>
          <p:cNvPr id="6" name="Text Placeholder 5">
            <a:extLst>
              <a:ext uri="{FF2B5EF4-FFF2-40B4-BE49-F238E27FC236}">
                <a16:creationId xmlns:a16="http://schemas.microsoft.com/office/drawing/2014/main" id="{529AF581-F6F8-4C07-8470-3C03A173B380}"/>
              </a:ext>
            </a:extLst>
          </p:cNvPr>
          <p:cNvSpPr>
            <a:spLocks noGrp="1"/>
          </p:cNvSpPr>
          <p:nvPr>
            <p:ph type="body" sz="quarter" idx="13"/>
          </p:nvPr>
        </p:nvSpPr>
        <p:spPr/>
        <p:txBody>
          <a:bodyPr>
            <a:normAutofit/>
          </a:bodyPr>
          <a:lstStyle/>
          <a:p>
            <a:pPr algn="ctr"/>
            <a:r>
              <a:rPr lang="en-US" sz="1800" b="1" dirty="0"/>
              <a:t>School Security Division </a:t>
            </a:r>
          </a:p>
          <a:p>
            <a:pPr algn="ctr"/>
            <a:endParaRPr lang="en-US" sz="1800" dirty="0"/>
          </a:p>
        </p:txBody>
      </p:sp>
      <p:pic>
        <p:nvPicPr>
          <p:cNvPr id="9" name="Content Placeholder 8" descr="Graphical user interface, text, application, email&#10;&#10;Description automatically generated">
            <a:extLst>
              <a:ext uri="{FF2B5EF4-FFF2-40B4-BE49-F238E27FC236}">
                <a16:creationId xmlns:a16="http://schemas.microsoft.com/office/drawing/2014/main" id="{925BBB77-2B65-BC55-32CF-D798828077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857" y="1787030"/>
            <a:ext cx="4006143" cy="3505200"/>
          </a:xfrm>
        </p:spPr>
      </p:pic>
      <p:pic>
        <p:nvPicPr>
          <p:cNvPr id="5" name="Content Placeholder 8" descr="Graphical user interface, text, application, email&#10;&#10;Description automatically generated">
            <a:extLst>
              <a:ext uri="{FF2B5EF4-FFF2-40B4-BE49-F238E27FC236}">
                <a16:creationId xmlns:a16="http://schemas.microsoft.com/office/drawing/2014/main" id="{6846F027-E973-415E-95D0-A512B2003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657" y="2289811"/>
            <a:ext cx="3777544" cy="2586990"/>
          </a:xfrm>
          <a:prstGeom prst="rect">
            <a:avLst/>
          </a:prstGeom>
        </p:spPr>
      </p:pic>
    </p:spTree>
    <p:extLst>
      <p:ext uri="{BB962C8B-B14F-4D97-AF65-F5344CB8AC3E}">
        <p14:creationId xmlns:p14="http://schemas.microsoft.com/office/powerpoint/2010/main" val="2862202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C72F-691D-4863-B724-30C60438A842}"/>
              </a:ext>
            </a:extLst>
          </p:cNvPr>
          <p:cNvSpPr>
            <a:spLocks noGrp="1"/>
          </p:cNvSpPr>
          <p:nvPr>
            <p:ph type="title"/>
          </p:nvPr>
        </p:nvSpPr>
        <p:spPr>
          <a:xfrm>
            <a:off x="465667" y="732734"/>
            <a:ext cx="8164686" cy="734660"/>
          </a:xfrm>
        </p:spPr>
        <p:txBody>
          <a:bodyPr>
            <a:normAutofit fontScale="90000"/>
          </a:bodyPr>
          <a:lstStyle/>
          <a:p>
            <a:r>
              <a:rPr lang="en-US"/>
              <a:t>Barring Notices</a:t>
            </a:r>
          </a:p>
        </p:txBody>
      </p:sp>
      <p:sp>
        <p:nvSpPr>
          <p:cNvPr id="3" name="Content Placeholder 2">
            <a:extLst>
              <a:ext uri="{FF2B5EF4-FFF2-40B4-BE49-F238E27FC236}">
                <a16:creationId xmlns:a16="http://schemas.microsoft.com/office/drawing/2014/main" id="{C2EF2099-41E3-4321-A89A-CB4F243CDEE0}"/>
              </a:ext>
            </a:extLst>
          </p:cNvPr>
          <p:cNvSpPr>
            <a:spLocks noGrp="1"/>
          </p:cNvSpPr>
          <p:nvPr>
            <p:ph idx="1"/>
          </p:nvPr>
        </p:nvSpPr>
        <p:spPr>
          <a:xfrm>
            <a:off x="465667" y="1371600"/>
            <a:ext cx="8164686" cy="3713163"/>
          </a:xfrm>
        </p:spPr>
        <p:txBody>
          <a:bodyPr>
            <a:normAutofit fontScale="92500" lnSpcReduction="20000"/>
          </a:bodyPr>
          <a:lstStyle/>
          <a:p>
            <a:r>
              <a:rPr lang="en-US" sz="2800"/>
              <a:t>Principals are granted authority by the Chancellor to request permission to deny a person’s request to enter a school building or to be present on school premises in the following instances: </a:t>
            </a:r>
          </a:p>
          <a:p>
            <a:pPr lvl="2"/>
            <a:r>
              <a:rPr lang="en-US"/>
              <a:t>A person has attempted to disrupt educational environment.</a:t>
            </a:r>
          </a:p>
          <a:p>
            <a:pPr lvl="2"/>
            <a:r>
              <a:rPr lang="en-US"/>
              <a:t>A person poses, has posed, or attempted to pose a threat to any student or staff or otherwise compromise student or staff safety.</a:t>
            </a:r>
          </a:p>
          <a:p>
            <a:pPr lvl="2"/>
            <a:r>
              <a:rPr lang="en-US"/>
              <a:t>A person has endangered or intentionally caused destruction to school property.</a:t>
            </a:r>
          </a:p>
          <a:p>
            <a:endParaRPr lang="en-US"/>
          </a:p>
        </p:txBody>
      </p:sp>
      <p:sp>
        <p:nvSpPr>
          <p:cNvPr id="6" name="Text Placeholder 5">
            <a:extLst>
              <a:ext uri="{FF2B5EF4-FFF2-40B4-BE49-F238E27FC236}">
                <a16:creationId xmlns:a16="http://schemas.microsoft.com/office/drawing/2014/main" id="{529AF581-F6F8-4C07-8470-3C03A173B380}"/>
              </a:ext>
            </a:extLst>
          </p:cNvPr>
          <p:cNvSpPr>
            <a:spLocks noGrp="1"/>
          </p:cNvSpPr>
          <p:nvPr>
            <p:ph type="body" sz="quarter" idx="13"/>
          </p:nvPr>
        </p:nvSpPr>
        <p:spPr/>
        <p:txBody>
          <a:bodyPr>
            <a:normAutofit/>
          </a:bodyPr>
          <a:lstStyle/>
          <a:p>
            <a:pPr algn="ctr"/>
            <a:r>
              <a:rPr lang="en-US" sz="1800" b="1" dirty="0"/>
              <a:t>School Security Division </a:t>
            </a:r>
          </a:p>
          <a:p>
            <a:pPr algn="ctr"/>
            <a:endParaRPr lang="en-US" dirty="0"/>
          </a:p>
        </p:txBody>
      </p:sp>
      <p:pic>
        <p:nvPicPr>
          <p:cNvPr id="5" name="Picture 5" descr="small_OCOO">
            <a:extLst>
              <a:ext uri="{FF2B5EF4-FFF2-40B4-BE49-F238E27FC236}">
                <a16:creationId xmlns:a16="http://schemas.microsoft.com/office/drawing/2014/main" id="{5F52DADB-6AFE-4822-8EAD-55AB9A19A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30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1861-50C4-455E-AE28-DD081E256A4D}"/>
              </a:ext>
            </a:extLst>
          </p:cNvPr>
          <p:cNvSpPr>
            <a:spLocks noGrp="1"/>
          </p:cNvSpPr>
          <p:nvPr>
            <p:ph type="title"/>
          </p:nvPr>
        </p:nvSpPr>
        <p:spPr>
          <a:xfrm>
            <a:off x="455280" y="1600200"/>
            <a:ext cx="8164686" cy="734660"/>
          </a:xfrm>
        </p:spPr>
        <p:txBody>
          <a:bodyPr>
            <a:normAutofit fontScale="90000"/>
          </a:bodyPr>
          <a:lstStyle/>
          <a:p>
            <a:r>
              <a:rPr lang="en-US"/>
              <a:t>Mission</a:t>
            </a:r>
          </a:p>
        </p:txBody>
      </p:sp>
      <p:sp>
        <p:nvSpPr>
          <p:cNvPr id="6" name="Text Placeholder 5">
            <a:extLst>
              <a:ext uri="{FF2B5EF4-FFF2-40B4-BE49-F238E27FC236}">
                <a16:creationId xmlns:a16="http://schemas.microsoft.com/office/drawing/2014/main" id="{791B48BA-7CFE-4A00-A543-291E8EE0DDCB}"/>
              </a:ext>
            </a:extLst>
          </p:cNvPr>
          <p:cNvSpPr>
            <a:spLocks noGrp="1"/>
          </p:cNvSpPr>
          <p:nvPr>
            <p:ph type="body" sz="quarter" idx="13"/>
          </p:nvPr>
        </p:nvSpPr>
        <p:spPr>
          <a:xfrm>
            <a:off x="489744" y="451541"/>
            <a:ext cx="8164512" cy="388597"/>
          </a:xfrm>
        </p:spPr>
        <p:txBody>
          <a:bodyPr>
            <a:normAutofit/>
          </a:bodyPr>
          <a:lstStyle/>
          <a:p>
            <a:pPr algn="ctr"/>
            <a:r>
              <a:rPr lang="en-US" sz="1800" b="1" dirty="0"/>
              <a:t>School Security Division </a:t>
            </a:r>
          </a:p>
        </p:txBody>
      </p:sp>
      <p:pic>
        <p:nvPicPr>
          <p:cNvPr id="5" name="Picture 5" descr="small_OCOO">
            <a:extLst>
              <a:ext uri="{FF2B5EF4-FFF2-40B4-BE49-F238E27FC236}">
                <a16:creationId xmlns:a16="http://schemas.microsoft.com/office/drawing/2014/main" id="{FC3E18A6-03F2-4394-BD0A-4C9F16516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381000" y="5486400"/>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a:extLst>
              <a:ext uri="{FF2B5EF4-FFF2-40B4-BE49-F238E27FC236}">
                <a16:creationId xmlns:a16="http://schemas.microsoft.com/office/drawing/2014/main" id="{A49A3FAC-6C77-1C97-21B6-A54E7503CAFE}"/>
              </a:ext>
            </a:extLst>
          </p:cNvPr>
          <p:cNvSpPr>
            <a:spLocks noGrp="1"/>
          </p:cNvSpPr>
          <p:nvPr>
            <p:ph idx="1"/>
          </p:nvPr>
        </p:nvSpPr>
        <p:spPr>
          <a:xfrm>
            <a:off x="522288" y="2060575"/>
            <a:ext cx="8164512" cy="3713163"/>
          </a:xfrm>
        </p:spPr>
        <p:txBody>
          <a:bodyPr>
            <a:normAutofit/>
          </a:bodyPr>
          <a:lstStyle/>
          <a:p>
            <a:pPr marL="0" indent="0" algn="ctr">
              <a:buNone/>
            </a:pPr>
            <a:endParaRPr lang="en-US" sz="1800" b="0" i="1" u="none" strike="noStrike">
              <a:solidFill>
                <a:srgbClr val="1F497D"/>
              </a:solidFill>
              <a:effectLst/>
              <a:latin typeface="Calibri" panose="020F0502020204030204" pitchFamily="34" charset="0"/>
            </a:endParaRPr>
          </a:p>
          <a:p>
            <a:pPr marL="0" indent="0" algn="ctr">
              <a:buNone/>
            </a:pPr>
            <a:endParaRPr lang="en-US" sz="1800" i="1">
              <a:solidFill>
                <a:srgbClr val="1F497D"/>
              </a:solidFill>
              <a:latin typeface="Calibri" panose="020F0502020204030204" pitchFamily="34" charset="0"/>
            </a:endParaRPr>
          </a:p>
          <a:p>
            <a:pPr marL="0" indent="0" algn="ctr">
              <a:buNone/>
            </a:pPr>
            <a:r>
              <a:rPr lang="en-US" sz="1800" b="0" i="1" u="none" strike="noStrike">
                <a:solidFill>
                  <a:srgbClr val="1F497D"/>
                </a:solidFill>
                <a:effectLst/>
                <a:latin typeface="Calibri" panose="020F0502020204030204" pitchFamily="34" charset="0"/>
              </a:rPr>
              <a:t>The School Security Division (SSD) is responsible for the safety and security of all DCPS students, staff, buildings, public spaces and property. A safe school, promotes a healthy learning environment - where teachers can teach, Principals can lead, and students can learn and enjoy a rich academic experience.</a:t>
            </a:r>
            <a:endParaRPr lang="en-US" sz="1800" b="1"/>
          </a:p>
        </p:txBody>
      </p:sp>
    </p:spTree>
    <p:extLst>
      <p:ext uri="{BB962C8B-B14F-4D97-AF65-F5344CB8AC3E}">
        <p14:creationId xmlns:p14="http://schemas.microsoft.com/office/powerpoint/2010/main" val="830297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DE4C-6D2A-47D6-AF04-B65120F8DB65}"/>
              </a:ext>
            </a:extLst>
          </p:cNvPr>
          <p:cNvSpPr>
            <a:spLocks noGrp="1"/>
          </p:cNvSpPr>
          <p:nvPr>
            <p:ph type="title"/>
          </p:nvPr>
        </p:nvSpPr>
        <p:spPr>
          <a:xfrm>
            <a:off x="522114" y="802568"/>
            <a:ext cx="8164686" cy="734660"/>
          </a:xfrm>
        </p:spPr>
        <p:txBody>
          <a:bodyPr>
            <a:normAutofit fontScale="90000"/>
          </a:bodyPr>
          <a:lstStyle/>
          <a:p>
            <a:r>
              <a:rPr lang="en-US"/>
              <a:t>Examples</a:t>
            </a:r>
          </a:p>
        </p:txBody>
      </p:sp>
      <p:sp>
        <p:nvSpPr>
          <p:cNvPr id="3" name="Content Placeholder 2">
            <a:extLst>
              <a:ext uri="{FF2B5EF4-FFF2-40B4-BE49-F238E27FC236}">
                <a16:creationId xmlns:a16="http://schemas.microsoft.com/office/drawing/2014/main" id="{C418BC36-F977-4693-903B-3C85B3B0198E}"/>
              </a:ext>
            </a:extLst>
          </p:cNvPr>
          <p:cNvSpPr>
            <a:spLocks noGrp="1"/>
          </p:cNvSpPr>
          <p:nvPr>
            <p:ph idx="1"/>
          </p:nvPr>
        </p:nvSpPr>
        <p:spPr>
          <a:xfrm>
            <a:off x="522114" y="1537228"/>
            <a:ext cx="8164686" cy="3713163"/>
          </a:xfrm>
        </p:spPr>
        <p:txBody>
          <a:bodyPr>
            <a:normAutofit fontScale="85000" lnSpcReduction="10000"/>
          </a:bodyPr>
          <a:lstStyle/>
          <a:p>
            <a:r>
              <a:rPr lang="en-US"/>
              <a:t>Physical assault on staff, student, or third party</a:t>
            </a:r>
          </a:p>
          <a:p>
            <a:r>
              <a:rPr lang="en-US"/>
              <a:t>Verbal threats to members of school community</a:t>
            </a:r>
          </a:p>
          <a:p>
            <a:r>
              <a:rPr lang="en-US"/>
              <a:t>Causing or inciting a fight among staff or students </a:t>
            </a:r>
          </a:p>
          <a:p>
            <a:r>
              <a:rPr lang="en-US"/>
              <a:t>Theft or vandalism committed on school property </a:t>
            </a:r>
          </a:p>
          <a:p>
            <a:r>
              <a:rPr lang="en-US"/>
              <a:t>Possession of weapons on school property </a:t>
            </a:r>
          </a:p>
          <a:p>
            <a:r>
              <a:rPr lang="en-US"/>
              <a:t>Possession of illegal drugs on school property</a:t>
            </a:r>
          </a:p>
          <a:p>
            <a:r>
              <a:rPr lang="en-US"/>
              <a:t>Repeated instances of behavior that cause a disruption to school operations/events</a:t>
            </a:r>
          </a:p>
          <a:p>
            <a:endParaRPr lang="en-US"/>
          </a:p>
        </p:txBody>
      </p:sp>
      <p:sp>
        <p:nvSpPr>
          <p:cNvPr id="6" name="Text Placeholder 5">
            <a:extLst>
              <a:ext uri="{FF2B5EF4-FFF2-40B4-BE49-F238E27FC236}">
                <a16:creationId xmlns:a16="http://schemas.microsoft.com/office/drawing/2014/main" id="{C274C143-7A98-431E-9FE0-362CCF975E95}"/>
              </a:ext>
            </a:extLst>
          </p:cNvPr>
          <p:cNvSpPr>
            <a:spLocks noGrp="1"/>
          </p:cNvSpPr>
          <p:nvPr>
            <p:ph type="body" sz="quarter" idx="13"/>
          </p:nvPr>
        </p:nvSpPr>
        <p:spPr/>
        <p:txBody>
          <a:bodyPr>
            <a:normAutofit/>
          </a:bodyPr>
          <a:lstStyle/>
          <a:p>
            <a:pPr algn="ctr"/>
            <a:r>
              <a:rPr lang="en-US" sz="1800" b="1" dirty="0"/>
              <a:t>School Security Division </a:t>
            </a:r>
          </a:p>
          <a:p>
            <a:pPr algn="ctr"/>
            <a:endParaRPr lang="en-US" dirty="0"/>
          </a:p>
        </p:txBody>
      </p:sp>
      <p:pic>
        <p:nvPicPr>
          <p:cNvPr id="5" name="Picture 5" descr="small_OCOO">
            <a:extLst>
              <a:ext uri="{FF2B5EF4-FFF2-40B4-BE49-F238E27FC236}">
                <a16:creationId xmlns:a16="http://schemas.microsoft.com/office/drawing/2014/main" id="{FB2DBD40-234B-41BB-AB8E-B8AD918E8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8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B123-1C62-4D25-9065-3E13CB78B566}"/>
              </a:ext>
            </a:extLst>
          </p:cNvPr>
          <p:cNvSpPr>
            <a:spLocks noGrp="1"/>
          </p:cNvSpPr>
          <p:nvPr>
            <p:ph type="title"/>
          </p:nvPr>
        </p:nvSpPr>
        <p:spPr/>
        <p:txBody>
          <a:bodyPr>
            <a:normAutofit fontScale="90000"/>
          </a:bodyPr>
          <a:lstStyle/>
          <a:p>
            <a:r>
              <a:rPr lang="en-US" b="1"/>
              <a:t>Barring Notices </a:t>
            </a:r>
          </a:p>
        </p:txBody>
      </p:sp>
      <p:sp>
        <p:nvSpPr>
          <p:cNvPr id="3" name="Content Placeholder 2">
            <a:extLst>
              <a:ext uri="{FF2B5EF4-FFF2-40B4-BE49-F238E27FC236}">
                <a16:creationId xmlns:a16="http://schemas.microsoft.com/office/drawing/2014/main" id="{1C57450E-C5CA-4A57-BF25-E44DF12CFE32}"/>
              </a:ext>
            </a:extLst>
          </p:cNvPr>
          <p:cNvSpPr>
            <a:spLocks noGrp="1"/>
          </p:cNvSpPr>
          <p:nvPr>
            <p:ph idx="1"/>
          </p:nvPr>
        </p:nvSpPr>
        <p:spPr>
          <a:xfrm>
            <a:off x="1028700" y="2039127"/>
            <a:ext cx="7086600" cy="3713163"/>
          </a:xfrm>
        </p:spPr>
        <p:txBody>
          <a:bodyPr>
            <a:normAutofit/>
          </a:bodyPr>
          <a:lstStyle/>
          <a:p>
            <a:pPr lvl="2"/>
            <a:r>
              <a:rPr lang="en-US" sz="2800"/>
              <a:t>Used as a last resort</a:t>
            </a:r>
          </a:p>
          <a:p>
            <a:pPr lvl="2"/>
            <a:r>
              <a:rPr lang="en-US" sz="2800"/>
              <a:t>Should not to be used as punishment</a:t>
            </a:r>
          </a:p>
          <a:p>
            <a:pPr lvl="2"/>
            <a:r>
              <a:rPr lang="en-US" sz="2800"/>
              <a:t>Cannot exceed the current school year </a:t>
            </a:r>
          </a:p>
          <a:p>
            <a:pPr lvl="2"/>
            <a:r>
              <a:rPr lang="en-US" sz="2800"/>
              <a:t>Can be served in person or by mail</a:t>
            </a:r>
          </a:p>
          <a:p>
            <a:endParaRPr lang="en-US"/>
          </a:p>
        </p:txBody>
      </p:sp>
      <p:sp>
        <p:nvSpPr>
          <p:cNvPr id="6" name="Text Placeholder 5">
            <a:extLst>
              <a:ext uri="{FF2B5EF4-FFF2-40B4-BE49-F238E27FC236}">
                <a16:creationId xmlns:a16="http://schemas.microsoft.com/office/drawing/2014/main" id="{DE89874E-8119-4311-A202-BDC23C57DAB2}"/>
              </a:ext>
            </a:extLst>
          </p:cNvPr>
          <p:cNvSpPr>
            <a:spLocks noGrp="1"/>
          </p:cNvSpPr>
          <p:nvPr>
            <p:ph type="body" sz="quarter" idx="13"/>
          </p:nvPr>
        </p:nvSpPr>
        <p:spPr/>
        <p:txBody>
          <a:bodyPr>
            <a:normAutofit/>
          </a:bodyPr>
          <a:lstStyle/>
          <a:p>
            <a:pPr algn="ctr"/>
            <a:r>
              <a:rPr lang="en-US" sz="1800" b="1" dirty="0"/>
              <a:t>School Security Division </a:t>
            </a:r>
          </a:p>
          <a:p>
            <a:pPr algn="ctr"/>
            <a:endParaRPr lang="en-US" dirty="0"/>
          </a:p>
        </p:txBody>
      </p:sp>
      <p:pic>
        <p:nvPicPr>
          <p:cNvPr id="5" name="Picture 5" descr="small_OCOO">
            <a:extLst>
              <a:ext uri="{FF2B5EF4-FFF2-40B4-BE49-F238E27FC236}">
                <a16:creationId xmlns:a16="http://schemas.microsoft.com/office/drawing/2014/main" id="{70FDEDCB-569C-4C3A-9C2D-D069422AF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4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D922-BF7A-4A31-A02D-DF10B11DA547}"/>
              </a:ext>
            </a:extLst>
          </p:cNvPr>
          <p:cNvSpPr>
            <a:spLocks noGrp="1"/>
          </p:cNvSpPr>
          <p:nvPr>
            <p:ph type="title"/>
          </p:nvPr>
        </p:nvSpPr>
        <p:spPr/>
        <p:txBody>
          <a:bodyPr>
            <a:normAutofit fontScale="90000"/>
          </a:bodyPr>
          <a:lstStyle/>
          <a:p>
            <a:r>
              <a:rPr lang="en-US"/>
              <a:t>Examples of Less Restrictive Measures</a:t>
            </a:r>
          </a:p>
        </p:txBody>
      </p:sp>
      <p:sp>
        <p:nvSpPr>
          <p:cNvPr id="3" name="Content Placeholder 2">
            <a:extLst>
              <a:ext uri="{FF2B5EF4-FFF2-40B4-BE49-F238E27FC236}">
                <a16:creationId xmlns:a16="http://schemas.microsoft.com/office/drawing/2014/main" id="{ACBB4ABB-8C20-4B25-9457-450E8DDBBD18}"/>
              </a:ext>
            </a:extLst>
          </p:cNvPr>
          <p:cNvSpPr>
            <a:spLocks noGrp="1"/>
          </p:cNvSpPr>
          <p:nvPr>
            <p:ph idx="1"/>
          </p:nvPr>
        </p:nvSpPr>
        <p:spPr>
          <a:xfrm>
            <a:off x="522114" y="1981200"/>
            <a:ext cx="8164686" cy="3941763"/>
          </a:xfrm>
        </p:spPr>
        <p:txBody>
          <a:bodyPr>
            <a:normAutofit/>
          </a:bodyPr>
          <a:lstStyle/>
          <a:p>
            <a:r>
              <a:rPr lang="en-US" sz="2400"/>
              <a:t>Verbal Redirection</a:t>
            </a:r>
          </a:p>
          <a:p>
            <a:r>
              <a:rPr lang="en-US" sz="2400"/>
              <a:t>Parent Conference </a:t>
            </a:r>
          </a:p>
          <a:p>
            <a:r>
              <a:rPr lang="en-US" sz="2400"/>
              <a:t>Mediation with DCPS Grievance Team</a:t>
            </a:r>
          </a:p>
          <a:p>
            <a:r>
              <a:rPr lang="en-US" sz="2400"/>
              <a:t>Warning Letters – warning letters should be the last measure attempted before requesting a barring notice.  Principals can draft warning letters on their own without going through any approval process. OGC is available to review letters, but it is not required. </a:t>
            </a:r>
          </a:p>
          <a:p>
            <a:endParaRPr lang="en-US"/>
          </a:p>
        </p:txBody>
      </p:sp>
      <p:sp>
        <p:nvSpPr>
          <p:cNvPr id="6" name="Text Placeholder 5">
            <a:extLst>
              <a:ext uri="{FF2B5EF4-FFF2-40B4-BE49-F238E27FC236}">
                <a16:creationId xmlns:a16="http://schemas.microsoft.com/office/drawing/2014/main" id="{F1D16F25-F79E-4E05-ADC3-4135922E4CC3}"/>
              </a:ext>
            </a:extLst>
          </p:cNvPr>
          <p:cNvSpPr>
            <a:spLocks noGrp="1"/>
          </p:cNvSpPr>
          <p:nvPr>
            <p:ph type="body" sz="quarter" idx="13"/>
          </p:nvPr>
        </p:nvSpPr>
        <p:spPr/>
        <p:txBody>
          <a:bodyPr>
            <a:normAutofit/>
          </a:bodyPr>
          <a:lstStyle/>
          <a:p>
            <a:pPr algn="ctr"/>
            <a:r>
              <a:rPr lang="en-US" sz="1800" b="1" dirty="0"/>
              <a:t>School Security Division </a:t>
            </a:r>
          </a:p>
          <a:p>
            <a:pPr algn="ctr"/>
            <a:endParaRPr lang="en-US" dirty="0"/>
          </a:p>
        </p:txBody>
      </p:sp>
      <p:pic>
        <p:nvPicPr>
          <p:cNvPr id="5" name="Picture 5" descr="small_OCOO">
            <a:extLst>
              <a:ext uri="{FF2B5EF4-FFF2-40B4-BE49-F238E27FC236}">
                <a16:creationId xmlns:a16="http://schemas.microsoft.com/office/drawing/2014/main" id="{98D944C0-EF6F-4769-9983-93636B2C9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525924" y="5460206"/>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4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ADE8-91E9-30EA-30BF-D0260EC9AEE3}"/>
              </a:ext>
            </a:extLst>
          </p:cNvPr>
          <p:cNvSpPr>
            <a:spLocks noGrp="1"/>
          </p:cNvSpPr>
          <p:nvPr>
            <p:ph type="title"/>
          </p:nvPr>
        </p:nvSpPr>
        <p:spPr>
          <a:xfrm>
            <a:off x="522114" y="767820"/>
            <a:ext cx="8164686" cy="734660"/>
          </a:xfrm>
        </p:spPr>
        <p:txBody>
          <a:bodyPr>
            <a:normAutofit fontScale="90000"/>
          </a:bodyPr>
          <a:lstStyle/>
          <a:p>
            <a:r>
              <a:rPr lang="en-US"/>
              <a:t>School Closing Protocols</a:t>
            </a:r>
          </a:p>
        </p:txBody>
      </p:sp>
      <p:sp>
        <p:nvSpPr>
          <p:cNvPr id="3" name="Content Placeholder 2">
            <a:extLst>
              <a:ext uri="{FF2B5EF4-FFF2-40B4-BE49-F238E27FC236}">
                <a16:creationId xmlns:a16="http://schemas.microsoft.com/office/drawing/2014/main" id="{8010E830-1362-BE1B-3ADE-65350D80FBE9}"/>
              </a:ext>
            </a:extLst>
          </p:cNvPr>
          <p:cNvSpPr>
            <a:spLocks noGrp="1"/>
          </p:cNvSpPr>
          <p:nvPr>
            <p:ph idx="1"/>
          </p:nvPr>
        </p:nvSpPr>
        <p:spPr>
          <a:xfrm>
            <a:off x="485328" y="1431199"/>
            <a:ext cx="8164686" cy="4020785"/>
          </a:xfrm>
        </p:spPr>
        <p:txBody>
          <a:bodyPr>
            <a:normAutofit/>
          </a:bodyPr>
          <a:lstStyle/>
          <a:p>
            <a:r>
              <a:rPr lang="en-US" sz="2800"/>
              <a:t>Conduct an interior check, two (2) hours prior to closing building</a:t>
            </a:r>
          </a:p>
          <a:p>
            <a:r>
              <a:rPr lang="en-US" sz="2800"/>
              <a:t>Check all doors and windows</a:t>
            </a:r>
          </a:p>
          <a:p>
            <a:r>
              <a:rPr lang="en-US" sz="2800"/>
              <a:t>Arm the intrusion detection system (IDS) </a:t>
            </a:r>
          </a:p>
          <a:p>
            <a:r>
              <a:rPr lang="en-US" sz="2800"/>
              <a:t>Notify the command center prior to leaving</a:t>
            </a:r>
          </a:p>
          <a:p>
            <a:r>
              <a:rPr lang="en-US" sz="2800"/>
              <a:t>Ensure that all closing parties exit out of one identified door. </a:t>
            </a:r>
          </a:p>
        </p:txBody>
      </p:sp>
      <p:sp>
        <p:nvSpPr>
          <p:cNvPr id="6" name="Text Placeholder 5">
            <a:extLst>
              <a:ext uri="{FF2B5EF4-FFF2-40B4-BE49-F238E27FC236}">
                <a16:creationId xmlns:a16="http://schemas.microsoft.com/office/drawing/2014/main" id="{E27D1D90-FE76-B05C-1D6F-5FC5648F36BA}"/>
              </a:ext>
            </a:extLst>
          </p:cNvPr>
          <p:cNvSpPr>
            <a:spLocks noGrp="1"/>
          </p:cNvSpPr>
          <p:nvPr>
            <p:ph type="body" sz="quarter" idx="13"/>
          </p:nvPr>
        </p:nvSpPr>
        <p:spPr/>
        <p:txBody>
          <a:bodyPr>
            <a:normAutofit/>
          </a:bodyPr>
          <a:lstStyle/>
          <a:p>
            <a:pPr algn="ctr"/>
            <a:r>
              <a:rPr lang="en-US" sz="1800" b="1" dirty="0"/>
              <a:t>School Security Division </a:t>
            </a:r>
          </a:p>
          <a:p>
            <a:pPr algn="ctr"/>
            <a:endParaRPr lang="en-US" dirty="0"/>
          </a:p>
          <a:p>
            <a:pPr algn="ctr"/>
            <a:endParaRPr lang="en-US" dirty="0"/>
          </a:p>
        </p:txBody>
      </p:sp>
      <p:pic>
        <p:nvPicPr>
          <p:cNvPr id="7" name="Picture 5" descr="small_OCOO">
            <a:extLst>
              <a:ext uri="{FF2B5EF4-FFF2-40B4-BE49-F238E27FC236}">
                <a16:creationId xmlns:a16="http://schemas.microsoft.com/office/drawing/2014/main" id="{12F589D2-537A-21AA-70FD-395C53F54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7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F4A2-30CF-5B47-B5B8-6CC70423F9F4}"/>
              </a:ext>
            </a:extLst>
          </p:cNvPr>
          <p:cNvSpPr>
            <a:spLocks noGrp="1"/>
          </p:cNvSpPr>
          <p:nvPr>
            <p:ph type="title"/>
          </p:nvPr>
        </p:nvSpPr>
        <p:spPr/>
        <p:txBody>
          <a:bodyPr>
            <a:normAutofit fontScale="90000"/>
          </a:bodyPr>
          <a:lstStyle/>
          <a:p>
            <a:r>
              <a:rPr lang="en-US"/>
              <a:t>When to call 911, 311 or Command Center</a:t>
            </a:r>
          </a:p>
        </p:txBody>
      </p:sp>
      <p:sp>
        <p:nvSpPr>
          <p:cNvPr id="3" name="Content Placeholder 2">
            <a:extLst>
              <a:ext uri="{FF2B5EF4-FFF2-40B4-BE49-F238E27FC236}">
                <a16:creationId xmlns:a16="http://schemas.microsoft.com/office/drawing/2014/main" id="{BFCAC140-ED64-6F5F-FA7F-FEB1D58EC22B}"/>
              </a:ext>
            </a:extLst>
          </p:cNvPr>
          <p:cNvSpPr>
            <a:spLocks noGrp="1"/>
          </p:cNvSpPr>
          <p:nvPr>
            <p:ph idx="1"/>
          </p:nvPr>
        </p:nvSpPr>
        <p:spPr/>
        <p:txBody>
          <a:bodyPr>
            <a:normAutofit lnSpcReduction="10000"/>
          </a:bodyPr>
          <a:lstStyle/>
          <a:p>
            <a:r>
              <a:rPr lang="en-US" b="1"/>
              <a:t>911</a:t>
            </a:r>
            <a:r>
              <a:rPr lang="en-US"/>
              <a:t> is to be use for </a:t>
            </a:r>
            <a:r>
              <a:rPr lang="en-US" b="1"/>
              <a:t>EMERGENCIES ONLY</a:t>
            </a:r>
          </a:p>
          <a:p>
            <a:pPr marL="0" indent="0">
              <a:buNone/>
            </a:pPr>
            <a:r>
              <a:rPr lang="en-US"/>
              <a:t>	- Crime in progress</a:t>
            </a:r>
          </a:p>
          <a:p>
            <a:pPr marL="0" indent="0">
              <a:buNone/>
            </a:pPr>
            <a:r>
              <a:rPr lang="en-US"/>
              <a:t>	- All fire and Medical</a:t>
            </a:r>
          </a:p>
          <a:p>
            <a:r>
              <a:rPr lang="en-US" b="1"/>
              <a:t>311</a:t>
            </a:r>
            <a:r>
              <a:rPr lang="en-US"/>
              <a:t> is to be used for </a:t>
            </a:r>
            <a:r>
              <a:rPr lang="en-US" b="1"/>
              <a:t>NON-EMERGENCIES</a:t>
            </a:r>
          </a:p>
          <a:p>
            <a:pPr marL="457200" lvl="1" indent="0">
              <a:buNone/>
            </a:pPr>
            <a:r>
              <a:rPr lang="en-US"/>
              <a:t>- Text NEW or MENUE to 32311 (DC311)</a:t>
            </a:r>
          </a:p>
          <a:p>
            <a:r>
              <a:rPr lang="en-US" b="1"/>
              <a:t>Command Center: </a:t>
            </a:r>
            <a:r>
              <a:rPr lang="en-US"/>
              <a:t>202-576-6950  </a:t>
            </a:r>
          </a:p>
          <a:p>
            <a:pPr marL="0" indent="0">
              <a:buNone/>
            </a:pPr>
            <a:r>
              <a:rPr lang="en-US"/>
              <a:t>	- Whenever you call 911 0r 311</a:t>
            </a:r>
          </a:p>
        </p:txBody>
      </p:sp>
      <p:sp>
        <p:nvSpPr>
          <p:cNvPr id="4" name="Date Placeholder 3">
            <a:extLst>
              <a:ext uri="{FF2B5EF4-FFF2-40B4-BE49-F238E27FC236}">
                <a16:creationId xmlns:a16="http://schemas.microsoft.com/office/drawing/2014/main" id="{0E2FAB87-AF5B-FAEA-2F0A-1D69CE8D9829}"/>
              </a:ext>
            </a:extLst>
          </p:cNvPr>
          <p:cNvSpPr>
            <a:spLocks noGrp="1"/>
          </p:cNvSpPr>
          <p:nvPr>
            <p:ph type="dt" sz="half" idx="10"/>
          </p:nvPr>
        </p:nvSpPr>
        <p:spPr/>
        <p:txBody>
          <a:bodyPr/>
          <a:lstStyle/>
          <a:p>
            <a:r>
              <a:rPr lang="en-US"/>
              <a:t>SY 2019-2020 OCOO Institute  |  January 27, 2020</a:t>
            </a:r>
          </a:p>
        </p:txBody>
      </p:sp>
      <p:sp>
        <p:nvSpPr>
          <p:cNvPr id="5" name="Footer Placeholder 4">
            <a:extLst>
              <a:ext uri="{FF2B5EF4-FFF2-40B4-BE49-F238E27FC236}">
                <a16:creationId xmlns:a16="http://schemas.microsoft.com/office/drawing/2014/main" id="{3757FA35-1B60-762B-A492-53FBFC63422A}"/>
              </a:ext>
            </a:extLst>
          </p:cNvPr>
          <p:cNvSpPr>
            <a:spLocks noGrp="1"/>
          </p:cNvSpPr>
          <p:nvPr>
            <p:ph type="ftr" sz="quarter" idx="11"/>
          </p:nvPr>
        </p:nvSpPr>
        <p:spPr/>
        <p:txBody>
          <a:bodyPr/>
          <a:lstStyle/>
          <a:p>
            <a:r>
              <a:rPr lang="en-US"/>
              <a:t>SY 2019-2020 OCOO Institute  |  January 27, 2020</a:t>
            </a:r>
          </a:p>
        </p:txBody>
      </p:sp>
      <p:sp>
        <p:nvSpPr>
          <p:cNvPr id="6" name="Text Placeholder 5">
            <a:extLst>
              <a:ext uri="{FF2B5EF4-FFF2-40B4-BE49-F238E27FC236}">
                <a16:creationId xmlns:a16="http://schemas.microsoft.com/office/drawing/2014/main" id="{2CE62D3E-93A2-22BA-32AA-C9537B546DB0}"/>
              </a:ext>
            </a:extLst>
          </p:cNvPr>
          <p:cNvSpPr>
            <a:spLocks noGrp="1"/>
          </p:cNvSpPr>
          <p:nvPr>
            <p:ph type="body" sz="quarter" idx="13"/>
          </p:nvPr>
        </p:nvSpPr>
        <p:spPr/>
        <p:txBody>
          <a:bodyPr>
            <a:normAutofit/>
          </a:bodyPr>
          <a:lstStyle/>
          <a:p>
            <a:pPr algn="ctr"/>
            <a:r>
              <a:rPr lang="en-US" sz="1800" b="1" dirty="0"/>
              <a:t>School Security Division </a:t>
            </a:r>
          </a:p>
          <a:p>
            <a:pPr algn="ctr"/>
            <a:endParaRPr lang="en-US" dirty="0"/>
          </a:p>
        </p:txBody>
      </p:sp>
    </p:spTree>
    <p:extLst>
      <p:ext uri="{BB962C8B-B14F-4D97-AF65-F5344CB8AC3E}">
        <p14:creationId xmlns:p14="http://schemas.microsoft.com/office/powerpoint/2010/main" val="417167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18153D0B-54C9-4A34-A36F-F75DEBBC6F9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42830" y="1450180"/>
            <a:ext cx="2323254" cy="2323254"/>
          </a:xfrm>
          <a:prstGeom prst="rect">
            <a:avLst/>
          </a:prstGeom>
        </p:spPr>
      </p:pic>
      <p:sp>
        <p:nvSpPr>
          <p:cNvPr id="2" name="Title 1">
            <a:extLst>
              <a:ext uri="{FF2B5EF4-FFF2-40B4-BE49-F238E27FC236}">
                <a16:creationId xmlns:a16="http://schemas.microsoft.com/office/drawing/2014/main" id="{3FEA4443-642C-4EBB-93B3-5D4F6593ED2B}"/>
              </a:ext>
            </a:extLst>
          </p:cNvPr>
          <p:cNvSpPr>
            <a:spLocks noGrp="1"/>
          </p:cNvSpPr>
          <p:nvPr>
            <p:ph type="title"/>
          </p:nvPr>
        </p:nvSpPr>
        <p:spPr>
          <a:xfrm>
            <a:off x="654518" y="838200"/>
            <a:ext cx="8164686" cy="734660"/>
          </a:xfrm>
        </p:spPr>
        <p:txBody>
          <a:bodyPr>
            <a:normAutofit fontScale="90000"/>
          </a:bodyPr>
          <a:lstStyle/>
          <a:p>
            <a:br>
              <a:rPr lang="en-US"/>
            </a:br>
            <a:r>
              <a:rPr lang="en-US"/>
              <a:t>Thank you!</a:t>
            </a:r>
            <a:br>
              <a:rPr lang="en-US"/>
            </a:br>
            <a:r>
              <a:rPr lang="en-US"/>
              <a:t> Questions?</a:t>
            </a:r>
          </a:p>
        </p:txBody>
      </p:sp>
      <p:sp>
        <p:nvSpPr>
          <p:cNvPr id="3" name="Content Placeholder 2">
            <a:extLst>
              <a:ext uri="{FF2B5EF4-FFF2-40B4-BE49-F238E27FC236}">
                <a16:creationId xmlns:a16="http://schemas.microsoft.com/office/drawing/2014/main" id="{971302A7-06D1-49F0-A7C6-EAF804D219CC}"/>
              </a:ext>
            </a:extLst>
          </p:cNvPr>
          <p:cNvSpPr>
            <a:spLocks noGrp="1"/>
          </p:cNvSpPr>
          <p:nvPr>
            <p:ph idx="1"/>
          </p:nvPr>
        </p:nvSpPr>
        <p:spPr>
          <a:xfrm>
            <a:off x="685800" y="3505199"/>
            <a:ext cx="8164686" cy="2057401"/>
          </a:xfrm>
        </p:spPr>
        <p:txBody>
          <a:bodyPr>
            <a:normAutofit fontScale="92500" lnSpcReduction="20000"/>
          </a:bodyPr>
          <a:lstStyle/>
          <a:p>
            <a:pPr marL="0" indent="0" algn="ctr">
              <a:buNone/>
            </a:pPr>
            <a:r>
              <a:rPr lang="en-US" b="1"/>
              <a:t>Command Center (202) 576-6950</a:t>
            </a:r>
            <a:endParaRPr lang="en-US"/>
          </a:p>
          <a:p>
            <a:pPr marL="0" indent="0" algn="ctr">
              <a:buNone/>
            </a:pPr>
            <a:r>
              <a:rPr lang="en-US" sz="2600"/>
              <a:t>Michael Alston, Captain: </a:t>
            </a:r>
            <a:r>
              <a:rPr lang="en-US" sz="2600">
                <a:hlinkClick r:id="rId4"/>
              </a:rPr>
              <a:t>Michael.alston@k12.dc.gov</a:t>
            </a:r>
            <a:r>
              <a:rPr lang="en-US" sz="2600"/>
              <a:t> </a:t>
            </a:r>
          </a:p>
          <a:p>
            <a:pPr marL="0" indent="0" algn="ctr">
              <a:buNone/>
            </a:pPr>
            <a:r>
              <a:rPr lang="en-US" sz="2600"/>
              <a:t>Brian Johnson, Lieutenant: </a:t>
            </a:r>
            <a:r>
              <a:rPr lang="en-US" sz="2600">
                <a:hlinkClick r:id="rId5"/>
              </a:rPr>
              <a:t>Brian.johnson2@k12.dc.gov</a:t>
            </a:r>
            <a:r>
              <a:rPr lang="en-US" sz="2600"/>
              <a:t> </a:t>
            </a:r>
          </a:p>
          <a:p>
            <a:pPr marL="0" indent="0" algn="ctr">
              <a:buNone/>
            </a:pPr>
            <a:r>
              <a:rPr lang="en-US" sz="2600"/>
              <a:t>Corneilus Johnson, Lieutenant : </a:t>
            </a:r>
            <a:r>
              <a:rPr lang="en-US" sz="2600">
                <a:hlinkClick r:id="rId6"/>
              </a:rPr>
              <a:t>Corneilus.johnson@k12.dc.gov</a:t>
            </a:r>
            <a:endParaRPr lang="en-US" sz="2600"/>
          </a:p>
          <a:p>
            <a:pPr marL="0" indent="0" algn="ctr">
              <a:buNone/>
            </a:pPr>
            <a:r>
              <a:rPr lang="en-US" sz="2600"/>
              <a:t>Ronald Bogues, Lieutenant: </a:t>
            </a:r>
            <a:r>
              <a:rPr lang="en-US" sz="2600">
                <a:hlinkClick r:id="rId7"/>
              </a:rPr>
              <a:t>Ronald.bogues@k12.dc.gov</a:t>
            </a:r>
            <a:r>
              <a:rPr lang="en-US" sz="2600"/>
              <a:t> </a:t>
            </a:r>
          </a:p>
          <a:p>
            <a:pPr marL="0" indent="0" algn="ctr">
              <a:buNone/>
            </a:pPr>
            <a:endParaRPr lang="en-US" sz="2600"/>
          </a:p>
          <a:p>
            <a:pPr marL="0" indent="0" algn="ctr">
              <a:buNone/>
            </a:pPr>
            <a:endParaRPr lang="en-US" sz="2600"/>
          </a:p>
          <a:p>
            <a:pPr marL="0" indent="0" algn="ctr">
              <a:buNone/>
            </a:pPr>
            <a:endParaRPr lang="en-US"/>
          </a:p>
          <a:p>
            <a:pPr marL="0" indent="0" algn="ctr">
              <a:buNone/>
            </a:pPr>
            <a:endParaRPr lang="en-US"/>
          </a:p>
        </p:txBody>
      </p:sp>
      <p:sp>
        <p:nvSpPr>
          <p:cNvPr id="6" name="Text Placeholder 5">
            <a:extLst>
              <a:ext uri="{FF2B5EF4-FFF2-40B4-BE49-F238E27FC236}">
                <a16:creationId xmlns:a16="http://schemas.microsoft.com/office/drawing/2014/main" id="{BB507984-A45E-436A-B0C8-8C79544C2C81}"/>
              </a:ext>
            </a:extLst>
          </p:cNvPr>
          <p:cNvSpPr>
            <a:spLocks noGrp="1"/>
          </p:cNvSpPr>
          <p:nvPr>
            <p:ph type="body" sz="quarter" idx="13"/>
          </p:nvPr>
        </p:nvSpPr>
        <p:spPr/>
        <p:txBody>
          <a:bodyPr>
            <a:normAutofit/>
          </a:bodyPr>
          <a:lstStyle/>
          <a:p>
            <a:pPr algn="ctr"/>
            <a:r>
              <a:rPr lang="en-US" sz="1800" b="1" dirty="0"/>
              <a:t>School Security Division </a:t>
            </a:r>
          </a:p>
          <a:p>
            <a:pPr algn="ctr"/>
            <a:endParaRPr lang="en-US" dirty="0"/>
          </a:p>
        </p:txBody>
      </p:sp>
      <p:pic>
        <p:nvPicPr>
          <p:cNvPr id="7" name="Picture 5" descr="small_OCOO">
            <a:extLst>
              <a:ext uri="{FF2B5EF4-FFF2-40B4-BE49-F238E27FC236}">
                <a16:creationId xmlns:a16="http://schemas.microsoft.com/office/drawing/2014/main" id="{F8FB79C9-EB14-461B-B04F-A63B02C869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93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7F1B1-B99B-4C76-9AE0-D3F2EE381EE3}"/>
              </a:ext>
            </a:extLst>
          </p:cNvPr>
          <p:cNvSpPr>
            <a:spLocks noGrp="1"/>
          </p:cNvSpPr>
          <p:nvPr>
            <p:ph type="title"/>
          </p:nvPr>
        </p:nvSpPr>
        <p:spPr>
          <a:xfrm>
            <a:off x="499791" y="1250632"/>
            <a:ext cx="8164686" cy="925513"/>
          </a:xfrm>
        </p:spPr>
        <p:txBody>
          <a:bodyPr>
            <a:normAutofit/>
          </a:bodyPr>
          <a:lstStyle/>
          <a:p>
            <a:r>
              <a:rPr lang="en-US" sz="5400"/>
              <a:t>Physical Security</a:t>
            </a:r>
          </a:p>
        </p:txBody>
      </p:sp>
      <p:sp>
        <p:nvSpPr>
          <p:cNvPr id="8" name="Text Placeholder 7">
            <a:extLst>
              <a:ext uri="{FF2B5EF4-FFF2-40B4-BE49-F238E27FC236}">
                <a16:creationId xmlns:a16="http://schemas.microsoft.com/office/drawing/2014/main" id="{71B0C5FF-8A2D-4E1C-8BD6-9C50229C8A39}"/>
              </a:ext>
            </a:extLst>
          </p:cNvPr>
          <p:cNvSpPr>
            <a:spLocks noGrp="1"/>
          </p:cNvSpPr>
          <p:nvPr>
            <p:ph type="body" sz="quarter" idx="13"/>
          </p:nvPr>
        </p:nvSpPr>
        <p:spPr/>
        <p:txBody>
          <a:bodyPr vert="horz" lIns="91440" tIns="45720" rIns="91440" bIns="45720" rtlCol="0" anchor="t">
            <a:normAutofit/>
          </a:bodyPr>
          <a:lstStyle/>
          <a:p>
            <a:pPr algn="ctr"/>
            <a:r>
              <a:rPr lang="en-US" sz="1800" b="1" dirty="0"/>
              <a:t>School Security Division </a:t>
            </a:r>
          </a:p>
        </p:txBody>
      </p:sp>
      <p:pic>
        <p:nvPicPr>
          <p:cNvPr id="14" name="Picture 5" descr="small_OCOO">
            <a:extLst>
              <a:ext uri="{FF2B5EF4-FFF2-40B4-BE49-F238E27FC236}">
                <a16:creationId xmlns:a16="http://schemas.microsoft.com/office/drawing/2014/main" id="{C12A98F5-1D74-43C4-BF43-4ECFB7F96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CDFAE1AA-D785-4985-98AC-29A3E4BD580F}"/>
              </a:ext>
            </a:extLst>
          </p:cNvPr>
          <p:cNvSpPr/>
          <p:nvPr/>
        </p:nvSpPr>
        <p:spPr>
          <a:xfrm>
            <a:off x="2321394" y="2431243"/>
            <a:ext cx="4572000" cy="3108543"/>
          </a:xfrm>
          <a:prstGeom prst="rect">
            <a:avLst/>
          </a:prstGeom>
        </p:spPr>
        <p:txBody>
          <a:bodyPr lIns="91440" tIns="45720" rIns="91440" bIns="45720" anchor="t">
            <a:spAutoFit/>
          </a:bodyPr>
          <a:lstStyle/>
          <a:p>
            <a:pPr marL="0" indent="0" algn="ctr">
              <a:buNone/>
            </a:pPr>
            <a:r>
              <a:rPr lang="en-US" sz="2400">
                <a:latin typeface="Arial"/>
                <a:cs typeface="Arial"/>
              </a:rPr>
              <a:t>Physical Security Manager, Franklin “Skip” Chrisman</a:t>
            </a:r>
          </a:p>
          <a:p>
            <a:pPr marL="0" indent="0" algn="ctr">
              <a:buNone/>
            </a:pPr>
            <a:r>
              <a:rPr lang="en-US" sz="2400">
                <a:latin typeface="Arial"/>
                <a:cs typeface="Arial"/>
                <a:hlinkClick r:id="rId3"/>
              </a:rPr>
              <a:t>Franklin.Chrisman@k12.dc.gov</a:t>
            </a:r>
            <a:endParaRPr lang="en-US" sz="2400">
              <a:cs typeface="Arial" charset="0"/>
            </a:endParaRPr>
          </a:p>
          <a:p>
            <a:pPr marL="0" indent="0" algn="ctr">
              <a:buNone/>
            </a:pPr>
            <a:endParaRPr lang="en-US" sz="2400">
              <a:cs typeface="Arial"/>
            </a:endParaRPr>
          </a:p>
          <a:p>
            <a:pPr algn="ctr"/>
            <a:r>
              <a:rPr lang="en-US" sz="2400">
                <a:latin typeface="Arial"/>
                <a:cs typeface="Arial"/>
              </a:rPr>
              <a:t>Michael Berry,</a:t>
            </a:r>
            <a:endParaRPr lang="en-US" sz="2400">
              <a:cs typeface="Arial"/>
            </a:endParaRPr>
          </a:p>
          <a:p>
            <a:pPr algn="ctr"/>
            <a:r>
              <a:rPr lang="en-US" sz="2400">
                <a:latin typeface="Arial"/>
                <a:cs typeface="Arial"/>
                <a:hlinkClick r:id="rId4"/>
              </a:rPr>
              <a:t>Michael.Berry@k12.dc.gov</a:t>
            </a:r>
            <a:endParaRPr lang="en-US" sz="2400">
              <a:cs typeface="Arial"/>
            </a:endParaRPr>
          </a:p>
          <a:p>
            <a:pPr algn="ctr"/>
            <a:endParaRPr lang="en-US" sz="2400">
              <a:cs typeface="Arial"/>
            </a:endParaRPr>
          </a:p>
          <a:p>
            <a:pPr algn="ctr"/>
            <a:endParaRPr lang="en-US" sz="2800">
              <a:cs typeface="Arial" charset="0"/>
            </a:endParaRPr>
          </a:p>
        </p:txBody>
      </p:sp>
    </p:spTree>
    <p:extLst>
      <p:ext uri="{BB962C8B-B14F-4D97-AF65-F5344CB8AC3E}">
        <p14:creationId xmlns:p14="http://schemas.microsoft.com/office/powerpoint/2010/main" val="2543810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260E-6E48-4D98-8A78-94E6505A5148}"/>
              </a:ext>
            </a:extLst>
          </p:cNvPr>
          <p:cNvSpPr>
            <a:spLocks noGrp="1"/>
          </p:cNvSpPr>
          <p:nvPr>
            <p:ph type="title"/>
          </p:nvPr>
        </p:nvSpPr>
        <p:spPr/>
        <p:txBody>
          <a:bodyPr>
            <a:normAutofit fontScale="90000"/>
          </a:bodyPr>
          <a:lstStyle/>
          <a:p>
            <a:r>
              <a:rPr lang="en-US"/>
              <a:t>Physical Security</a:t>
            </a:r>
          </a:p>
        </p:txBody>
      </p:sp>
      <p:sp>
        <p:nvSpPr>
          <p:cNvPr id="3" name="Content Placeholder 2">
            <a:extLst>
              <a:ext uri="{FF2B5EF4-FFF2-40B4-BE49-F238E27FC236}">
                <a16:creationId xmlns:a16="http://schemas.microsoft.com/office/drawing/2014/main" id="{971F8E82-E945-41C9-BC06-DBF182FFBA0F}"/>
              </a:ext>
            </a:extLst>
          </p:cNvPr>
          <p:cNvSpPr>
            <a:spLocks noGrp="1"/>
          </p:cNvSpPr>
          <p:nvPr>
            <p:ph idx="1"/>
          </p:nvPr>
        </p:nvSpPr>
        <p:spPr>
          <a:xfrm>
            <a:off x="522114" y="2060222"/>
            <a:ext cx="8317086" cy="3713163"/>
          </a:xfrm>
        </p:spPr>
        <p:txBody>
          <a:bodyPr>
            <a:normAutofit fontScale="77500" lnSpcReduction="20000"/>
          </a:bodyPr>
          <a:lstStyle/>
          <a:p>
            <a:r>
              <a:rPr lang="en-US"/>
              <a:t>Responsible for procurement and maintenance of all physical security equipment in DCPS.</a:t>
            </a:r>
          </a:p>
          <a:p>
            <a:r>
              <a:rPr lang="en-US"/>
              <a:t>Control and maintenance of over 8,652 camera in 118 schools and DCPS properties</a:t>
            </a:r>
          </a:p>
          <a:p>
            <a:r>
              <a:rPr lang="en-US"/>
              <a:t>Manages Fire and Intrusion alarms</a:t>
            </a:r>
          </a:p>
          <a:p>
            <a:r>
              <a:rPr lang="en-US"/>
              <a:t>Works with MPD, DGS and other district agencies to secure schools.</a:t>
            </a:r>
          </a:p>
          <a:p>
            <a:r>
              <a:rPr lang="en-US"/>
              <a:t>Maintain school weapons abatement equipment:</a:t>
            </a:r>
          </a:p>
          <a:p>
            <a:pPr lvl="1"/>
            <a:r>
              <a:rPr lang="en-US"/>
              <a:t>X-Ray machines</a:t>
            </a:r>
          </a:p>
          <a:p>
            <a:pPr lvl="1"/>
            <a:r>
              <a:rPr lang="en-US"/>
              <a:t>Metal detector</a:t>
            </a:r>
          </a:p>
        </p:txBody>
      </p:sp>
      <p:sp>
        <p:nvSpPr>
          <p:cNvPr id="6" name="Text Placeholder 5">
            <a:extLst>
              <a:ext uri="{FF2B5EF4-FFF2-40B4-BE49-F238E27FC236}">
                <a16:creationId xmlns:a16="http://schemas.microsoft.com/office/drawing/2014/main" id="{79BEB7D9-9A61-4F91-A6D6-AA1291EC41DB}"/>
              </a:ext>
            </a:extLst>
          </p:cNvPr>
          <p:cNvSpPr>
            <a:spLocks noGrp="1"/>
          </p:cNvSpPr>
          <p:nvPr>
            <p:ph type="body" sz="quarter" idx="13"/>
          </p:nvPr>
        </p:nvSpPr>
        <p:spPr>
          <a:xfrm>
            <a:off x="493986" y="378599"/>
            <a:ext cx="8164512" cy="388597"/>
          </a:xfrm>
        </p:spPr>
        <p:txBody>
          <a:bodyPr vert="horz" lIns="91440" tIns="45720" rIns="91440" bIns="45720" rtlCol="0" anchor="t">
            <a:normAutofit/>
          </a:bodyPr>
          <a:lstStyle/>
          <a:p>
            <a:pPr algn="ctr"/>
            <a:r>
              <a:rPr lang="en-US" sz="1800" b="1" dirty="0"/>
              <a:t>School Security Division </a:t>
            </a:r>
          </a:p>
        </p:txBody>
      </p:sp>
      <p:pic>
        <p:nvPicPr>
          <p:cNvPr id="5" name="Picture 5" descr="small_OCOO">
            <a:extLst>
              <a:ext uri="{FF2B5EF4-FFF2-40B4-BE49-F238E27FC236}">
                <a16:creationId xmlns:a16="http://schemas.microsoft.com/office/drawing/2014/main" id="{486666EC-B6ED-47C9-979A-647A6421A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786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7F1B1-B99B-4C76-9AE0-D3F2EE381EE3}"/>
              </a:ext>
            </a:extLst>
          </p:cNvPr>
          <p:cNvSpPr>
            <a:spLocks noGrp="1"/>
          </p:cNvSpPr>
          <p:nvPr>
            <p:ph type="title"/>
          </p:nvPr>
        </p:nvSpPr>
        <p:spPr>
          <a:xfrm>
            <a:off x="630936" y="4462272"/>
            <a:ext cx="7879842" cy="1197864"/>
          </a:xfrm>
        </p:spPr>
        <p:txBody>
          <a:bodyPr vert="horz" lIns="91440" tIns="45720" rIns="91440" bIns="45720" rtlCol="0" anchor="b">
            <a:normAutofit/>
          </a:bodyPr>
          <a:lstStyle/>
          <a:p>
            <a:pPr defTabSz="914400">
              <a:lnSpc>
                <a:spcPct val="90000"/>
              </a:lnSpc>
            </a:pPr>
            <a:r>
              <a:rPr lang="en-US" sz="4000">
                <a:solidFill>
                  <a:schemeClr val="bg1"/>
                </a:solidFill>
              </a:rPr>
              <a:t>Physical Security Equipment in Schools</a:t>
            </a:r>
          </a:p>
        </p:txBody>
      </p:sp>
      <p:sp>
        <p:nvSpPr>
          <p:cNvPr id="8" name="Text Placeholder 7">
            <a:extLst>
              <a:ext uri="{FF2B5EF4-FFF2-40B4-BE49-F238E27FC236}">
                <a16:creationId xmlns:a16="http://schemas.microsoft.com/office/drawing/2014/main" id="{71B0C5FF-8A2D-4E1C-8BD6-9C50229C8A39}"/>
              </a:ext>
            </a:extLst>
          </p:cNvPr>
          <p:cNvSpPr>
            <a:spLocks noGrp="1"/>
          </p:cNvSpPr>
          <p:nvPr>
            <p:ph type="body" sz="quarter" idx="13"/>
          </p:nvPr>
        </p:nvSpPr>
        <p:spPr>
          <a:xfrm>
            <a:off x="630936" y="5742432"/>
            <a:ext cx="7879842" cy="530352"/>
          </a:xfrm>
        </p:spPr>
        <p:txBody>
          <a:bodyPr vert="horz" lIns="91440" tIns="45720" rIns="91440" bIns="45720" rtlCol="0">
            <a:normAutofit/>
          </a:bodyPr>
          <a:lstStyle/>
          <a:p>
            <a:pPr algn="ctr" defTabSz="914400">
              <a:lnSpc>
                <a:spcPct val="90000"/>
              </a:lnSpc>
              <a:spcBef>
                <a:spcPts val="1000"/>
              </a:spcBef>
            </a:pPr>
            <a:r>
              <a:rPr lang="en-US" sz="1700">
                <a:solidFill>
                  <a:schemeClr val="bg1"/>
                </a:solidFill>
              </a:rPr>
              <a:t>School Security Division: Physical Security</a:t>
            </a:r>
          </a:p>
        </p:txBody>
      </p:sp>
      <p:pic>
        <p:nvPicPr>
          <p:cNvPr id="2" name="Picture 2" descr="A picture containing text&#10;&#10;Description automatically generated">
            <a:extLst>
              <a:ext uri="{FF2B5EF4-FFF2-40B4-BE49-F238E27FC236}">
                <a16:creationId xmlns:a16="http://schemas.microsoft.com/office/drawing/2014/main" id="{032E73DC-A43B-75FD-FF5E-51DA8D25F2DA}"/>
              </a:ext>
            </a:extLst>
          </p:cNvPr>
          <p:cNvPicPr>
            <a:picLocks noChangeAspect="1"/>
          </p:cNvPicPr>
          <p:nvPr/>
        </p:nvPicPr>
        <p:blipFill>
          <a:blip r:embed="rId2"/>
          <a:stretch>
            <a:fillRect/>
          </a:stretch>
        </p:blipFill>
        <p:spPr>
          <a:xfrm>
            <a:off x="1389061" y="1344973"/>
            <a:ext cx="2200157" cy="2200157"/>
          </a:xfrm>
          <a:prstGeom prst="rect">
            <a:avLst/>
          </a:prstGeom>
        </p:spPr>
      </p:pic>
      <p:pic>
        <p:nvPicPr>
          <p:cNvPr id="3" name="Picture 3" descr="A picture containing bathroom, indoor&#10;&#10;Description automatically generated">
            <a:extLst>
              <a:ext uri="{FF2B5EF4-FFF2-40B4-BE49-F238E27FC236}">
                <a16:creationId xmlns:a16="http://schemas.microsoft.com/office/drawing/2014/main" id="{3353F3B2-9DA9-5098-D3F3-F4E81D3657C5}"/>
              </a:ext>
            </a:extLst>
          </p:cNvPr>
          <p:cNvPicPr>
            <a:picLocks noChangeAspect="1"/>
          </p:cNvPicPr>
          <p:nvPr/>
        </p:nvPicPr>
        <p:blipFill>
          <a:blip r:embed="rId3"/>
          <a:stretch>
            <a:fillRect/>
          </a:stretch>
        </p:blipFill>
        <p:spPr>
          <a:xfrm>
            <a:off x="0" y="3251829"/>
            <a:ext cx="2503233" cy="2490603"/>
          </a:xfrm>
          <a:prstGeom prst="rect">
            <a:avLst/>
          </a:prstGeom>
        </p:spPr>
      </p:pic>
      <p:pic>
        <p:nvPicPr>
          <p:cNvPr id="4" name="Picture 4">
            <a:extLst>
              <a:ext uri="{FF2B5EF4-FFF2-40B4-BE49-F238E27FC236}">
                <a16:creationId xmlns:a16="http://schemas.microsoft.com/office/drawing/2014/main" id="{AE39E9B0-2720-49F4-9515-FA9367C711FB}"/>
              </a:ext>
            </a:extLst>
          </p:cNvPr>
          <p:cNvPicPr>
            <a:picLocks noChangeAspect="1"/>
          </p:cNvPicPr>
          <p:nvPr/>
        </p:nvPicPr>
        <p:blipFill>
          <a:blip r:embed="rId4"/>
          <a:stretch>
            <a:fillRect/>
          </a:stretch>
        </p:blipFill>
        <p:spPr>
          <a:xfrm>
            <a:off x="6577571" y="2927194"/>
            <a:ext cx="2477974" cy="3080414"/>
          </a:xfrm>
          <a:prstGeom prst="rect">
            <a:avLst/>
          </a:prstGeom>
        </p:spPr>
      </p:pic>
      <p:pic>
        <p:nvPicPr>
          <p:cNvPr id="5" name="Picture 5">
            <a:extLst>
              <a:ext uri="{FF2B5EF4-FFF2-40B4-BE49-F238E27FC236}">
                <a16:creationId xmlns:a16="http://schemas.microsoft.com/office/drawing/2014/main" id="{064CC8AF-44C2-1D25-B56D-1F3E39FFF6DA}"/>
              </a:ext>
            </a:extLst>
          </p:cNvPr>
          <p:cNvPicPr>
            <a:picLocks noChangeAspect="1"/>
          </p:cNvPicPr>
          <p:nvPr/>
        </p:nvPicPr>
        <p:blipFill>
          <a:blip r:embed="rId5"/>
          <a:stretch>
            <a:fillRect/>
          </a:stretch>
        </p:blipFill>
        <p:spPr>
          <a:xfrm>
            <a:off x="3200400" y="3959048"/>
            <a:ext cx="2086449" cy="2048560"/>
          </a:xfrm>
          <a:prstGeom prst="rect">
            <a:avLst/>
          </a:prstGeom>
        </p:spPr>
      </p:pic>
      <p:pic>
        <p:nvPicPr>
          <p:cNvPr id="6" name="Picture 8" descr="A picture containing indoor, black&#10;&#10;Description automatically generated">
            <a:extLst>
              <a:ext uri="{FF2B5EF4-FFF2-40B4-BE49-F238E27FC236}">
                <a16:creationId xmlns:a16="http://schemas.microsoft.com/office/drawing/2014/main" id="{728666A0-4E84-AB61-924F-31CDC2FD1AD8}"/>
              </a:ext>
            </a:extLst>
          </p:cNvPr>
          <p:cNvPicPr>
            <a:picLocks noChangeAspect="1"/>
          </p:cNvPicPr>
          <p:nvPr/>
        </p:nvPicPr>
        <p:blipFill>
          <a:blip r:embed="rId6"/>
          <a:stretch>
            <a:fillRect/>
          </a:stretch>
        </p:blipFill>
        <p:spPr>
          <a:xfrm>
            <a:off x="4407360" y="1523239"/>
            <a:ext cx="2057400" cy="2228850"/>
          </a:xfrm>
          <a:prstGeom prst="rect">
            <a:avLst/>
          </a:prstGeom>
        </p:spPr>
      </p:pic>
      <p:sp>
        <p:nvSpPr>
          <p:cNvPr id="10" name="TextBox 9">
            <a:extLst>
              <a:ext uri="{FF2B5EF4-FFF2-40B4-BE49-F238E27FC236}">
                <a16:creationId xmlns:a16="http://schemas.microsoft.com/office/drawing/2014/main" id="{B1AFA6D2-4B71-B3A5-EFE8-B83509EED2DC}"/>
              </a:ext>
            </a:extLst>
          </p:cNvPr>
          <p:cNvSpPr txBox="1"/>
          <p:nvPr/>
        </p:nvSpPr>
        <p:spPr>
          <a:xfrm>
            <a:off x="2489139" y="390340"/>
            <a:ext cx="4572000" cy="369332"/>
          </a:xfrm>
          <a:prstGeom prst="rect">
            <a:avLst/>
          </a:prstGeom>
          <a:noFill/>
        </p:spPr>
        <p:txBody>
          <a:bodyPr wrap="square">
            <a:spAutoFit/>
          </a:bodyPr>
          <a:lstStyle/>
          <a:p>
            <a:pPr algn="ctr"/>
            <a:r>
              <a:rPr lang="en-US" sz="1800" b="1" dirty="0">
                <a:solidFill>
                  <a:schemeClr val="bg1"/>
                </a:solidFill>
              </a:rPr>
              <a:t>School Security Division </a:t>
            </a:r>
          </a:p>
        </p:txBody>
      </p:sp>
    </p:spTree>
    <p:extLst>
      <p:ext uri="{BB962C8B-B14F-4D97-AF65-F5344CB8AC3E}">
        <p14:creationId xmlns:p14="http://schemas.microsoft.com/office/powerpoint/2010/main" val="15625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7F1B1-B99B-4C76-9AE0-D3F2EE381EE3}"/>
              </a:ext>
            </a:extLst>
          </p:cNvPr>
          <p:cNvSpPr>
            <a:spLocks noGrp="1"/>
          </p:cNvSpPr>
          <p:nvPr>
            <p:ph type="title"/>
          </p:nvPr>
        </p:nvSpPr>
        <p:spPr>
          <a:xfrm>
            <a:off x="3452601" y="4741948"/>
            <a:ext cx="5122140" cy="862031"/>
          </a:xfrm>
        </p:spPr>
        <p:txBody>
          <a:bodyPr vert="horz" lIns="91440" tIns="45720" rIns="91440" bIns="45720" rtlCol="0" anchor="b">
            <a:normAutofit/>
          </a:bodyPr>
          <a:lstStyle/>
          <a:p>
            <a:pPr algn="l" defTabSz="914400">
              <a:lnSpc>
                <a:spcPct val="90000"/>
              </a:lnSpc>
            </a:pPr>
            <a:r>
              <a:rPr lang="en-US" sz="3500" kern="1200">
                <a:solidFill>
                  <a:srgbClr val="FFFFFF"/>
                </a:solidFill>
                <a:latin typeface="+mj-lt"/>
                <a:ea typeface="+mj-ea"/>
                <a:cs typeface="+mj-cs"/>
              </a:rPr>
              <a:t>Equipment Totals</a:t>
            </a:r>
          </a:p>
        </p:txBody>
      </p:sp>
      <p:pic>
        <p:nvPicPr>
          <p:cNvPr id="2" name="Picture 2" descr="A picture containing text&#10;&#10;Description automatically generated">
            <a:extLst>
              <a:ext uri="{FF2B5EF4-FFF2-40B4-BE49-F238E27FC236}">
                <a16:creationId xmlns:a16="http://schemas.microsoft.com/office/drawing/2014/main" id="{032E73DC-A43B-75FD-FF5E-51DA8D25F2DA}"/>
              </a:ext>
            </a:extLst>
          </p:cNvPr>
          <p:cNvPicPr>
            <a:picLocks noChangeAspect="1"/>
          </p:cNvPicPr>
          <p:nvPr/>
        </p:nvPicPr>
        <p:blipFill>
          <a:blip r:embed="rId2"/>
          <a:stretch>
            <a:fillRect/>
          </a:stretch>
        </p:blipFill>
        <p:spPr>
          <a:xfrm>
            <a:off x="2571128" y="1133121"/>
            <a:ext cx="1889357" cy="1889357"/>
          </a:xfrm>
          <a:prstGeom prst="rect">
            <a:avLst/>
          </a:prstGeom>
        </p:spPr>
      </p:pic>
      <p:pic>
        <p:nvPicPr>
          <p:cNvPr id="3" name="Picture 3" descr="A picture containing bathroom, indoor&#10;&#10;Description automatically generated">
            <a:extLst>
              <a:ext uri="{FF2B5EF4-FFF2-40B4-BE49-F238E27FC236}">
                <a16:creationId xmlns:a16="http://schemas.microsoft.com/office/drawing/2014/main" id="{3353F3B2-9DA9-5098-D3F3-F4E81D3657C5}"/>
              </a:ext>
            </a:extLst>
          </p:cNvPr>
          <p:cNvPicPr>
            <a:picLocks noChangeAspect="1"/>
          </p:cNvPicPr>
          <p:nvPr/>
        </p:nvPicPr>
        <p:blipFill>
          <a:blip r:embed="rId3"/>
          <a:stretch>
            <a:fillRect/>
          </a:stretch>
        </p:blipFill>
        <p:spPr>
          <a:xfrm>
            <a:off x="4572000" y="1254021"/>
            <a:ext cx="1890640" cy="1890640"/>
          </a:xfrm>
          <a:prstGeom prst="rect">
            <a:avLst/>
          </a:prstGeom>
        </p:spPr>
      </p:pic>
      <p:pic>
        <p:nvPicPr>
          <p:cNvPr id="4" name="Picture 4">
            <a:extLst>
              <a:ext uri="{FF2B5EF4-FFF2-40B4-BE49-F238E27FC236}">
                <a16:creationId xmlns:a16="http://schemas.microsoft.com/office/drawing/2014/main" id="{AE39E9B0-2720-49F4-9515-FA9367C711FB}"/>
              </a:ext>
            </a:extLst>
          </p:cNvPr>
          <p:cNvPicPr>
            <a:picLocks noChangeAspect="1"/>
          </p:cNvPicPr>
          <p:nvPr/>
        </p:nvPicPr>
        <p:blipFill>
          <a:blip r:embed="rId4"/>
          <a:stretch>
            <a:fillRect/>
          </a:stretch>
        </p:blipFill>
        <p:spPr>
          <a:xfrm>
            <a:off x="57051" y="1580519"/>
            <a:ext cx="2402562" cy="1801922"/>
          </a:xfrm>
          <a:prstGeom prst="rect">
            <a:avLst/>
          </a:prstGeom>
        </p:spPr>
      </p:pic>
      <p:pic>
        <p:nvPicPr>
          <p:cNvPr id="6" name="Picture 8" descr="A picture containing indoor, black&#10;&#10;Description automatically generated">
            <a:extLst>
              <a:ext uri="{FF2B5EF4-FFF2-40B4-BE49-F238E27FC236}">
                <a16:creationId xmlns:a16="http://schemas.microsoft.com/office/drawing/2014/main" id="{728666A0-4E84-AB61-924F-31CDC2FD1AD8}"/>
              </a:ext>
            </a:extLst>
          </p:cNvPr>
          <p:cNvPicPr>
            <a:picLocks noChangeAspect="1"/>
          </p:cNvPicPr>
          <p:nvPr/>
        </p:nvPicPr>
        <p:blipFill>
          <a:blip r:embed="rId5"/>
          <a:stretch>
            <a:fillRect/>
          </a:stretch>
        </p:blipFill>
        <p:spPr>
          <a:xfrm>
            <a:off x="4386019" y="3484515"/>
            <a:ext cx="2069112" cy="2236983"/>
          </a:xfrm>
          <a:prstGeom prst="rect">
            <a:avLst/>
          </a:prstGeom>
        </p:spPr>
      </p:pic>
      <p:pic>
        <p:nvPicPr>
          <p:cNvPr id="5" name="Picture 5">
            <a:extLst>
              <a:ext uri="{FF2B5EF4-FFF2-40B4-BE49-F238E27FC236}">
                <a16:creationId xmlns:a16="http://schemas.microsoft.com/office/drawing/2014/main" id="{064CC8AF-44C2-1D25-B56D-1F3E39FFF6DA}"/>
              </a:ext>
            </a:extLst>
          </p:cNvPr>
          <p:cNvPicPr>
            <a:picLocks noChangeAspect="1"/>
          </p:cNvPicPr>
          <p:nvPr/>
        </p:nvPicPr>
        <p:blipFill>
          <a:blip r:embed="rId6"/>
          <a:stretch>
            <a:fillRect/>
          </a:stretch>
        </p:blipFill>
        <p:spPr>
          <a:xfrm>
            <a:off x="833099" y="4127679"/>
            <a:ext cx="1894592" cy="1894592"/>
          </a:xfrm>
          <a:prstGeom prst="rect">
            <a:avLst/>
          </a:prstGeom>
        </p:spPr>
      </p:pic>
      <p:sp>
        <p:nvSpPr>
          <p:cNvPr id="10" name="TextBox 9">
            <a:extLst>
              <a:ext uri="{FF2B5EF4-FFF2-40B4-BE49-F238E27FC236}">
                <a16:creationId xmlns:a16="http://schemas.microsoft.com/office/drawing/2014/main" id="{CE4765DD-8707-8D2B-AC0A-9B41B1EF55B1}"/>
              </a:ext>
            </a:extLst>
          </p:cNvPr>
          <p:cNvSpPr txBox="1"/>
          <p:nvPr/>
        </p:nvSpPr>
        <p:spPr>
          <a:xfrm>
            <a:off x="2237197" y="25086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Hand wands - 135</a:t>
            </a:r>
            <a:endParaRPr lang="en-US"/>
          </a:p>
        </p:txBody>
      </p:sp>
      <p:sp>
        <p:nvSpPr>
          <p:cNvPr id="11" name="TextBox 10">
            <a:extLst>
              <a:ext uri="{FF2B5EF4-FFF2-40B4-BE49-F238E27FC236}">
                <a16:creationId xmlns:a16="http://schemas.microsoft.com/office/drawing/2014/main" id="{77BEB082-7716-4CF9-78A5-B64C850FBE8C}"/>
              </a:ext>
            </a:extLst>
          </p:cNvPr>
          <p:cNvSpPr txBox="1"/>
          <p:nvPr/>
        </p:nvSpPr>
        <p:spPr>
          <a:xfrm>
            <a:off x="-15509" y="35205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X-Ray Machine - 76</a:t>
            </a:r>
            <a:endParaRPr lang="en-US" b="1">
              <a:cs typeface="Arial"/>
            </a:endParaRPr>
          </a:p>
        </p:txBody>
      </p:sp>
      <p:sp>
        <p:nvSpPr>
          <p:cNvPr id="12" name="TextBox 11">
            <a:extLst>
              <a:ext uri="{FF2B5EF4-FFF2-40B4-BE49-F238E27FC236}">
                <a16:creationId xmlns:a16="http://schemas.microsoft.com/office/drawing/2014/main" id="{1B619547-F79B-97B9-04D6-8509CC0DF160}"/>
              </a:ext>
            </a:extLst>
          </p:cNvPr>
          <p:cNvSpPr txBox="1"/>
          <p:nvPr/>
        </p:nvSpPr>
        <p:spPr>
          <a:xfrm>
            <a:off x="457200" y="599064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Cameras - </a:t>
            </a:r>
            <a:r>
              <a:rPr lang="en-US" b="1"/>
              <a:t>8,652</a:t>
            </a:r>
            <a:endParaRPr lang="en-US" b="1">
              <a:cs typeface="Arial" charset="0"/>
            </a:endParaRPr>
          </a:p>
        </p:txBody>
      </p:sp>
      <p:sp>
        <p:nvSpPr>
          <p:cNvPr id="13" name="TextBox 12">
            <a:extLst>
              <a:ext uri="{FF2B5EF4-FFF2-40B4-BE49-F238E27FC236}">
                <a16:creationId xmlns:a16="http://schemas.microsoft.com/office/drawing/2014/main" id="{A148B4FC-6905-0C94-6EBC-383D7837A54F}"/>
              </a:ext>
            </a:extLst>
          </p:cNvPr>
          <p:cNvSpPr txBox="1"/>
          <p:nvPr/>
        </p:nvSpPr>
        <p:spPr>
          <a:xfrm>
            <a:off x="6209158" y="4257231"/>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DCPS Security – 22</a:t>
            </a:r>
            <a:endParaRPr lang="en-US" b="1">
              <a:cs typeface="Arial"/>
            </a:endParaRPr>
          </a:p>
          <a:p>
            <a:pPr algn="ctr"/>
            <a:endParaRPr lang="en-US" b="1">
              <a:cs typeface="Arial"/>
            </a:endParaRPr>
          </a:p>
          <a:p>
            <a:pPr algn="ctr"/>
            <a:r>
              <a:rPr lang="en-US" b="1">
                <a:latin typeface="Arial"/>
                <a:cs typeface="Arial"/>
              </a:rPr>
              <a:t>Contract Security - 210</a:t>
            </a:r>
            <a:endParaRPr lang="en-US" b="1">
              <a:cs typeface="Arial"/>
            </a:endParaRPr>
          </a:p>
        </p:txBody>
      </p:sp>
      <p:sp>
        <p:nvSpPr>
          <p:cNvPr id="15" name="TextBox 14">
            <a:extLst>
              <a:ext uri="{FF2B5EF4-FFF2-40B4-BE49-F238E27FC236}">
                <a16:creationId xmlns:a16="http://schemas.microsoft.com/office/drawing/2014/main" id="{9D518C37-AABA-DE66-8380-D61D05CBCB22}"/>
              </a:ext>
            </a:extLst>
          </p:cNvPr>
          <p:cNvSpPr txBox="1"/>
          <p:nvPr/>
        </p:nvSpPr>
        <p:spPr>
          <a:xfrm>
            <a:off x="6157768" y="195413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Walkthrough Metal Detectors - 76</a:t>
            </a:r>
            <a:endParaRPr lang="en-US" b="1">
              <a:cs typeface="Arial" charset="0"/>
            </a:endParaRPr>
          </a:p>
        </p:txBody>
      </p:sp>
      <p:sp>
        <p:nvSpPr>
          <p:cNvPr id="9" name="TextBox 8">
            <a:extLst>
              <a:ext uri="{FF2B5EF4-FFF2-40B4-BE49-F238E27FC236}">
                <a16:creationId xmlns:a16="http://schemas.microsoft.com/office/drawing/2014/main" id="{DA1EEA70-8764-5E12-294B-0089AA0F4016}"/>
              </a:ext>
            </a:extLst>
          </p:cNvPr>
          <p:cNvSpPr txBox="1"/>
          <p:nvPr/>
        </p:nvSpPr>
        <p:spPr>
          <a:xfrm>
            <a:off x="2169348" y="404255"/>
            <a:ext cx="4582274" cy="369332"/>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
                <a:srgbClr val="0099D2"/>
              </a:buClr>
              <a:buSzTx/>
              <a:buFont typeface="Arial"/>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School Security Division </a:t>
            </a:r>
          </a:p>
        </p:txBody>
      </p:sp>
    </p:spTree>
    <p:extLst>
      <p:ext uri="{BB962C8B-B14F-4D97-AF65-F5344CB8AC3E}">
        <p14:creationId xmlns:p14="http://schemas.microsoft.com/office/powerpoint/2010/main" val="104851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3277B2A-D9A5-4B76-BB5F-4170D5835FBC}"/>
              </a:ext>
            </a:extLst>
          </p:cNvPr>
          <p:cNvGraphicFramePr>
            <a:graphicFrameLocks noGrp="1"/>
          </p:cNvGraphicFramePr>
          <p:nvPr>
            <p:ph idx="1"/>
            <p:extLst>
              <p:ext uri="{D42A27DB-BD31-4B8C-83A1-F6EECF244321}">
                <p14:modId xmlns:p14="http://schemas.microsoft.com/office/powerpoint/2010/main" val="2038111588"/>
              </p:ext>
            </p:extLst>
          </p:nvPr>
        </p:nvGraphicFramePr>
        <p:xfrm>
          <a:off x="685800" y="1981201"/>
          <a:ext cx="7772402" cy="4053840"/>
        </p:xfrm>
        <a:graphic>
          <a:graphicData uri="http://schemas.openxmlformats.org/drawingml/2006/table">
            <a:tbl>
              <a:tblPr firstRow="1" bandRow="1">
                <a:tableStyleId>{5C22544A-7EE6-4342-B048-85BDC9FD1C3A}</a:tableStyleId>
              </a:tblPr>
              <a:tblGrid>
                <a:gridCol w="1912166">
                  <a:extLst>
                    <a:ext uri="{9D8B030D-6E8A-4147-A177-3AD203B41FA5}">
                      <a16:colId xmlns:a16="http://schemas.microsoft.com/office/drawing/2014/main" val="2783398664"/>
                    </a:ext>
                  </a:extLst>
                </a:gridCol>
                <a:gridCol w="1900618">
                  <a:extLst>
                    <a:ext uri="{9D8B030D-6E8A-4147-A177-3AD203B41FA5}">
                      <a16:colId xmlns:a16="http://schemas.microsoft.com/office/drawing/2014/main" val="4197858407"/>
                    </a:ext>
                  </a:extLst>
                </a:gridCol>
                <a:gridCol w="1979809">
                  <a:extLst>
                    <a:ext uri="{9D8B030D-6E8A-4147-A177-3AD203B41FA5}">
                      <a16:colId xmlns:a16="http://schemas.microsoft.com/office/drawing/2014/main" val="4135572759"/>
                    </a:ext>
                  </a:extLst>
                </a:gridCol>
                <a:gridCol w="1979809">
                  <a:extLst>
                    <a:ext uri="{9D8B030D-6E8A-4147-A177-3AD203B41FA5}">
                      <a16:colId xmlns:a16="http://schemas.microsoft.com/office/drawing/2014/main" val="828294962"/>
                    </a:ext>
                  </a:extLst>
                </a:gridCol>
              </a:tblGrid>
              <a:tr h="721783">
                <a:tc>
                  <a:txBody>
                    <a:bodyPr/>
                    <a:lstStyle/>
                    <a:p>
                      <a:pPr algn="ctr"/>
                      <a:r>
                        <a:rPr lang="en-US" sz="1600" b="1"/>
                        <a:t>DCPS Police</a:t>
                      </a:r>
                      <a:r>
                        <a:rPr lang="en-US" sz="1600" b="0"/>
                        <a:t> </a:t>
                      </a:r>
                    </a:p>
                    <a:p>
                      <a:pPr algn="ctr"/>
                      <a:r>
                        <a:rPr lang="en-US" sz="1400" b="0"/>
                        <a:t>Capt. Michael Alston</a:t>
                      </a:r>
                    </a:p>
                    <a:p>
                      <a:pPr algn="ctr"/>
                      <a:r>
                        <a:rPr lang="en-US" sz="1400" b="0"/>
                        <a:t>Lt. Ronald Bogues</a:t>
                      </a:r>
                    </a:p>
                    <a:p>
                      <a:pPr algn="ctr"/>
                      <a:r>
                        <a:rPr lang="en-US" sz="1400" b="0"/>
                        <a:t>Lt. B. Johnson</a:t>
                      </a:r>
                    </a:p>
                    <a:p>
                      <a:pPr algn="ctr"/>
                      <a:r>
                        <a:rPr lang="en-US" sz="1400" b="0"/>
                        <a:t>Lt. C. Johnson</a:t>
                      </a:r>
                    </a:p>
                  </a:txBody>
                  <a:tcPr/>
                </a:tc>
                <a:tc>
                  <a:txBody>
                    <a:bodyPr/>
                    <a:lstStyle/>
                    <a:p>
                      <a:pPr algn="ctr"/>
                      <a:r>
                        <a:rPr lang="en-US" sz="1600"/>
                        <a:t>Contract Security</a:t>
                      </a:r>
                    </a:p>
                    <a:p>
                      <a:pPr algn="ctr"/>
                      <a:r>
                        <a:rPr lang="en-US" sz="1400" b="0"/>
                        <a:t>Kalyn Blueitt</a:t>
                      </a:r>
                    </a:p>
                    <a:p>
                      <a:pPr algn="ctr"/>
                      <a:r>
                        <a:rPr lang="en-US" sz="1400" b="0"/>
                        <a:t>Michele Salahuddin</a:t>
                      </a:r>
                    </a:p>
                    <a:p>
                      <a:pPr algn="ctr"/>
                      <a:r>
                        <a:rPr lang="en-US" sz="1400" b="0"/>
                        <a:t>Pamela Floyd</a:t>
                      </a:r>
                      <a:endParaRPr lang="en-US" sz="1400" b="0" dirty="0"/>
                    </a:p>
                  </a:txBody>
                  <a:tcPr/>
                </a:tc>
                <a:tc>
                  <a:txBody>
                    <a:bodyPr/>
                    <a:lstStyle/>
                    <a:p>
                      <a:pPr algn="ctr"/>
                      <a:r>
                        <a:rPr lang="en-US" sz="1600"/>
                        <a:t>Physical Security</a:t>
                      </a:r>
                    </a:p>
                    <a:p>
                      <a:pPr algn="ctr"/>
                      <a:r>
                        <a:rPr lang="en-US" sz="1400" b="0"/>
                        <a:t>Franklin “Skip” Chrisman</a:t>
                      </a:r>
                    </a:p>
                    <a:p>
                      <a:pPr algn="ctr"/>
                      <a:r>
                        <a:rPr lang="en-US" sz="1400" b="0"/>
                        <a:t>Michael “Mike” Berry</a:t>
                      </a:r>
                    </a:p>
                  </a:txBody>
                  <a:tcPr/>
                </a:tc>
                <a:tc>
                  <a:txBody>
                    <a:bodyPr/>
                    <a:lstStyle/>
                    <a:p>
                      <a:pPr algn="ctr"/>
                      <a:r>
                        <a:rPr lang="en-US" sz="1600" b="1"/>
                        <a:t>Security Operations </a:t>
                      </a:r>
                    </a:p>
                    <a:p>
                      <a:pPr algn="ctr"/>
                      <a:r>
                        <a:rPr lang="en-US" sz="1400" b="0"/>
                        <a:t>Lisa Couser</a:t>
                      </a:r>
                    </a:p>
                    <a:p>
                      <a:pPr algn="ctr"/>
                      <a:r>
                        <a:rPr lang="en-US" sz="1400" b="0"/>
                        <a:t>Mary Johnson</a:t>
                      </a:r>
                    </a:p>
                    <a:p>
                      <a:pPr algn="ctr"/>
                      <a:endParaRPr lang="en-US" sz="1400" b="0"/>
                    </a:p>
                  </a:txBody>
                  <a:tcPr/>
                </a:tc>
                <a:extLst>
                  <a:ext uri="{0D108BD9-81ED-4DB2-BD59-A6C34878D82A}">
                    <a16:rowId xmlns:a16="http://schemas.microsoft.com/office/drawing/2014/main" val="363243893"/>
                  </a:ext>
                </a:extLst>
              </a:tr>
              <a:tr h="2250017">
                <a:tc>
                  <a:txBody>
                    <a:bodyPr/>
                    <a:lstStyle/>
                    <a:p>
                      <a:pPr marL="285750" indent="-285750">
                        <a:buFont typeface="Arial" panose="020B0604020202020204" pitchFamily="34" charset="0"/>
                        <a:buChar char="•"/>
                      </a:pPr>
                      <a:r>
                        <a:rPr lang="en-US" sz="1400"/>
                        <a:t>DCPS Police</a:t>
                      </a:r>
                    </a:p>
                    <a:p>
                      <a:pPr marL="285750" indent="-285750">
                        <a:buFont typeface="Arial" panose="020B0604020202020204" pitchFamily="34" charset="0"/>
                        <a:buChar char="•"/>
                      </a:pPr>
                      <a:r>
                        <a:rPr lang="en-US" sz="1400"/>
                        <a:t>Provide law enforcement support to schools</a:t>
                      </a:r>
                    </a:p>
                    <a:p>
                      <a:pPr marL="285750" indent="-285750">
                        <a:buFont typeface="Arial" panose="020B0604020202020204" pitchFamily="34" charset="0"/>
                        <a:buChar char="•"/>
                      </a:pPr>
                      <a:r>
                        <a:rPr lang="en-US" sz="1400"/>
                        <a:t>Assisting with mediations</a:t>
                      </a:r>
                    </a:p>
                    <a:p>
                      <a:pPr marL="285750" indent="-285750">
                        <a:buFont typeface="Arial" panose="020B0604020202020204" pitchFamily="34" charset="0"/>
                        <a:buChar char="•"/>
                      </a:pPr>
                      <a:r>
                        <a:rPr lang="en-US" sz="1400"/>
                        <a:t>Serving barring notices</a:t>
                      </a:r>
                    </a:p>
                    <a:p>
                      <a:pPr marL="285750" indent="-285750">
                        <a:buFont typeface="Arial" panose="020B0604020202020204" pitchFamily="34" charset="0"/>
                        <a:buChar char="•"/>
                      </a:pPr>
                      <a:r>
                        <a:rPr lang="en-US" sz="1400"/>
                        <a:t>Monitor contract security</a:t>
                      </a:r>
                    </a:p>
                    <a:p>
                      <a:pPr marL="285750" indent="-285750">
                        <a:buFont typeface="Arial" panose="020B0604020202020204" pitchFamily="34" charset="0"/>
                        <a:buChar char="•"/>
                      </a:pPr>
                      <a:r>
                        <a:rPr lang="en-US" sz="1400"/>
                        <a:t>Safe Passage Support</a:t>
                      </a:r>
                    </a:p>
                    <a:p>
                      <a:endParaRPr lang="en-US" sz="1400"/>
                    </a:p>
                  </a:txBody>
                  <a:tcPr/>
                </a:tc>
                <a:tc>
                  <a:txBody>
                    <a:bodyPr/>
                    <a:lstStyle/>
                    <a:p>
                      <a:pPr marL="285750" indent="-285750">
                        <a:buFont typeface="Arial" panose="020B0604020202020204" pitchFamily="34" charset="0"/>
                        <a:buChar char="•"/>
                      </a:pPr>
                      <a:r>
                        <a:rPr lang="en-US" sz="1400"/>
                        <a:t>Contract Management and Oversight</a:t>
                      </a:r>
                    </a:p>
                    <a:p>
                      <a:pPr marL="285750" indent="-285750">
                        <a:buFont typeface="Arial" panose="020B0604020202020204" pitchFamily="34" charset="0"/>
                        <a:buChar char="•"/>
                      </a:pPr>
                      <a:r>
                        <a:rPr lang="en-US" sz="1400"/>
                        <a:t>Building Use Agreements</a:t>
                      </a:r>
                    </a:p>
                    <a:p>
                      <a:pPr marL="285750" indent="-285750">
                        <a:buFont typeface="Arial" panose="020B0604020202020204" pitchFamily="34" charset="0"/>
                        <a:buChar char="•"/>
                      </a:pPr>
                      <a:r>
                        <a:rPr lang="en-US" sz="1400"/>
                        <a:t>Post Orders</a:t>
                      </a:r>
                    </a:p>
                    <a:p>
                      <a:pPr marL="285750" indent="-285750">
                        <a:buFont typeface="Arial" panose="020B0604020202020204" pitchFamily="34" charset="0"/>
                        <a:buChar char="•"/>
                      </a:pPr>
                      <a:r>
                        <a:rPr lang="en-US" sz="1400"/>
                        <a:t>Building Walkthroughs</a:t>
                      </a:r>
                    </a:p>
                    <a:p>
                      <a:pPr marL="285750" indent="-285750">
                        <a:buFont typeface="Arial" panose="020B0604020202020204" pitchFamily="34" charset="0"/>
                        <a:buChar char="•"/>
                      </a:pPr>
                      <a:r>
                        <a:rPr lang="en-US" sz="1400"/>
                        <a:t>Contract Officer Deployment</a:t>
                      </a:r>
                    </a:p>
                    <a:p>
                      <a:pPr marL="285750" indent="-285750">
                        <a:buFont typeface="Arial" panose="020B0604020202020204" pitchFamily="34" charset="0"/>
                        <a:buChar char="•"/>
                      </a:pPr>
                      <a:r>
                        <a:rPr lang="en-US" sz="1400"/>
                        <a:t>Security Requests</a:t>
                      </a:r>
                    </a:p>
                    <a:p>
                      <a:pPr marL="285750" indent="-285750">
                        <a:buFont typeface="Arial" panose="020B0604020202020204" pitchFamily="34" charset="0"/>
                        <a:buChar char="•"/>
                      </a:pPr>
                      <a:endParaRPr lang="en-US" sz="1400"/>
                    </a:p>
                  </a:txBody>
                  <a:tcPr/>
                </a:tc>
                <a:tc>
                  <a:txBody>
                    <a:bodyPr/>
                    <a:lstStyle/>
                    <a:p>
                      <a:pPr marL="285750" lvl="0" indent="-285750">
                        <a:buFont typeface="Arial" panose="020B0604020202020204" pitchFamily="34" charset="0"/>
                        <a:buChar char="•"/>
                      </a:pPr>
                      <a:r>
                        <a:rPr lang="en-US" sz="1400"/>
                        <a:t>CCTV Cameras and video footage</a:t>
                      </a:r>
                    </a:p>
                    <a:p>
                      <a:pPr marL="285750" lvl="0" indent="-285750">
                        <a:buFont typeface="Arial" panose="020B0604020202020204" pitchFamily="34" charset="0"/>
                        <a:buChar char="•"/>
                      </a:pPr>
                      <a:r>
                        <a:rPr lang="en-US" sz="1400"/>
                        <a:t>X-Ray Machines</a:t>
                      </a:r>
                    </a:p>
                    <a:p>
                      <a:pPr marL="285750" lvl="0" indent="-285750">
                        <a:buFont typeface="Arial" panose="020B0604020202020204" pitchFamily="34" charset="0"/>
                        <a:buChar char="•"/>
                      </a:pPr>
                      <a:r>
                        <a:rPr lang="en-US" sz="1400"/>
                        <a:t>Metal Detectors and Hand Wands</a:t>
                      </a:r>
                    </a:p>
                    <a:p>
                      <a:pPr marL="285750" lvl="0" indent="-285750">
                        <a:buFont typeface="Arial" panose="020B0604020202020204" pitchFamily="34" charset="0"/>
                        <a:buChar char="•"/>
                      </a:pPr>
                      <a:r>
                        <a:rPr lang="en-US" sz="1400"/>
                        <a:t>Locks, Lighting and Fencing</a:t>
                      </a:r>
                    </a:p>
                    <a:p>
                      <a:pPr marL="285750" lvl="0" indent="-285750">
                        <a:buFont typeface="Arial" panose="020B0604020202020204" pitchFamily="34" charset="0"/>
                        <a:buChar char="•"/>
                      </a:pPr>
                      <a:r>
                        <a:rPr lang="en-US" sz="1400"/>
                        <a:t>Intrusion Alarms in schools</a:t>
                      </a:r>
                    </a:p>
                    <a:p>
                      <a:endParaRPr lang="en-US" sz="1400"/>
                    </a:p>
                  </a:txBody>
                  <a:tcPr/>
                </a:tc>
                <a:tc>
                  <a:txBody>
                    <a:bodyPr/>
                    <a:lstStyle/>
                    <a:p>
                      <a:pPr marL="285750" indent="-285750">
                        <a:buFont typeface="Arial" panose="020B0604020202020204" pitchFamily="34" charset="0"/>
                        <a:buChar char="•"/>
                      </a:pPr>
                      <a:r>
                        <a:rPr lang="en-US" sz="1400"/>
                        <a:t>Receive and track Incident Reports</a:t>
                      </a:r>
                    </a:p>
                    <a:p>
                      <a:pPr marL="285750" indent="-285750">
                        <a:buFont typeface="Arial" panose="020B0604020202020204" pitchFamily="34" charset="0"/>
                        <a:buChar char="•"/>
                      </a:pPr>
                      <a:r>
                        <a:rPr lang="en-US" sz="1400"/>
                        <a:t>Respond to requests for incident reports</a:t>
                      </a:r>
                    </a:p>
                    <a:p>
                      <a:pPr marL="285750" indent="-285750">
                        <a:buFont typeface="Arial" panose="020B0604020202020204" pitchFamily="34" charset="0"/>
                        <a:buChar char="•"/>
                      </a:pPr>
                      <a:r>
                        <a:rPr lang="en-US" sz="1400"/>
                        <a:t>Process Warning and Barring letters for delivery </a:t>
                      </a:r>
                    </a:p>
                    <a:p>
                      <a:pPr marL="285750" indent="-285750">
                        <a:buFont typeface="Arial" panose="020B0604020202020204" pitchFamily="34" charset="0"/>
                        <a:buChar char="•"/>
                      </a:pPr>
                      <a:r>
                        <a:rPr lang="en-US" sz="1400"/>
                        <a:t>Manage Division Operations</a:t>
                      </a:r>
                    </a:p>
                    <a:p>
                      <a:pPr marL="285750" indent="-285750">
                        <a:buFont typeface="Arial" panose="020B0604020202020204" pitchFamily="34" charset="0"/>
                        <a:buChar char="•"/>
                      </a:pPr>
                      <a:r>
                        <a:rPr lang="en-US" sz="1400"/>
                        <a:t>Budget and Fiscal Operations</a:t>
                      </a:r>
                    </a:p>
                    <a:p>
                      <a:pPr marL="285750" indent="-285750">
                        <a:buFont typeface="Arial" panose="020B0604020202020204" pitchFamily="34" charset="0"/>
                        <a:buChar char="•"/>
                      </a:pPr>
                      <a:endParaRPr lang="en-US" sz="1400"/>
                    </a:p>
                  </a:txBody>
                  <a:tcPr/>
                </a:tc>
                <a:extLst>
                  <a:ext uri="{0D108BD9-81ED-4DB2-BD59-A6C34878D82A}">
                    <a16:rowId xmlns:a16="http://schemas.microsoft.com/office/drawing/2014/main" val="2287199552"/>
                  </a:ext>
                </a:extLst>
              </a:tr>
            </a:tbl>
          </a:graphicData>
        </a:graphic>
      </p:graphicFrame>
      <p:sp>
        <p:nvSpPr>
          <p:cNvPr id="8" name="Title 7">
            <a:extLst>
              <a:ext uri="{FF2B5EF4-FFF2-40B4-BE49-F238E27FC236}">
                <a16:creationId xmlns:a16="http://schemas.microsoft.com/office/drawing/2014/main" id="{FC035C16-4829-47C5-BEDE-4045F4FBF74F}"/>
              </a:ext>
            </a:extLst>
          </p:cNvPr>
          <p:cNvSpPr>
            <a:spLocks noGrp="1"/>
          </p:cNvSpPr>
          <p:nvPr>
            <p:ph type="title"/>
          </p:nvPr>
        </p:nvSpPr>
        <p:spPr>
          <a:xfrm>
            <a:off x="2514600" y="1019644"/>
            <a:ext cx="4572000" cy="788145"/>
          </a:xfrm>
          <a:solidFill>
            <a:schemeClr val="accent1"/>
          </a:solidFill>
        </p:spPr>
        <p:txBody>
          <a:bodyPr>
            <a:normAutofit fontScale="90000"/>
          </a:bodyPr>
          <a:lstStyle/>
          <a:p>
            <a:r>
              <a:rPr lang="en-US" sz="2000" b="1">
                <a:solidFill>
                  <a:schemeClr val="bg1"/>
                </a:solidFill>
              </a:rPr>
              <a:t>School Security Division</a:t>
            </a:r>
            <a:br>
              <a:rPr lang="en-US" sz="2000">
                <a:solidFill>
                  <a:schemeClr val="bg1"/>
                </a:solidFill>
              </a:rPr>
            </a:br>
            <a:r>
              <a:rPr lang="en-US" sz="1800">
                <a:solidFill>
                  <a:schemeClr val="bg1"/>
                </a:solidFill>
              </a:rPr>
              <a:t>Ricky A. Brown, Jr.</a:t>
            </a:r>
            <a:br>
              <a:rPr lang="en-US" sz="2000">
                <a:solidFill>
                  <a:schemeClr val="bg1"/>
                </a:solidFill>
              </a:rPr>
            </a:br>
            <a:r>
              <a:rPr lang="en-US" sz="1800">
                <a:solidFill>
                  <a:schemeClr val="bg1"/>
                </a:solidFill>
              </a:rPr>
              <a:t>Sr. Director, School Security </a:t>
            </a:r>
            <a:endParaRPr lang="en-US" sz="2000">
              <a:solidFill>
                <a:schemeClr val="bg1"/>
              </a:solidFill>
            </a:endParaRPr>
          </a:p>
        </p:txBody>
      </p:sp>
      <p:sp>
        <p:nvSpPr>
          <p:cNvPr id="10" name="Text Placeholder 5">
            <a:extLst>
              <a:ext uri="{FF2B5EF4-FFF2-40B4-BE49-F238E27FC236}">
                <a16:creationId xmlns:a16="http://schemas.microsoft.com/office/drawing/2014/main" id="{5A855F5E-3ED4-D0A1-2AD9-0A7C4DBE8F69}"/>
              </a:ext>
            </a:extLst>
          </p:cNvPr>
          <p:cNvSpPr>
            <a:spLocks noGrp="1"/>
          </p:cNvSpPr>
          <p:nvPr>
            <p:ph type="body" sz="quarter" idx="13"/>
          </p:nvPr>
        </p:nvSpPr>
        <p:spPr>
          <a:xfrm>
            <a:off x="526256" y="461707"/>
            <a:ext cx="8091487" cy="373062"/>
          </a:xfrm>
        </p:spPr>
        <p:txBody>
          <a:bodyPr>
            <a:normAutofit/>
          </a:bodyPr>
          <a:lstStyle/>
          <a:p>
            <a:pPr algn="ctr"/>
            <a:r>
              <a:rPr lang="en-US" sz="1800" b="1" dirty="0"/>
              <a:t>School Security Division </a:t>
            </a:r>
          </a:p>
        </p:txBody>
      </p:sp>
    </p:spTree>
    <p:extLst>
      <p:ext uri="{BB962C8B-B14F-4D97-AF65-F5344CB8AC3E}">
        <p14:creationId xmlns:p14="http://schemas.microsoft.com/office/powerpoint/2010/main" val="459979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928-04F2-4C7B-9315-FE6392647128}"/>
              </a:ext>
            </a:extLst>
          </p:cNvPr>
          <p:cNvSpPr>
            <a:spLocks noGrp="1"/>
          </p:cNvSpPr>
          <p:nvPr>
            <p:ph type="title"/>
          </p:nvPr>
        </p:nvSpPr>
        <p:spPr/>
        <p:txBody>
          <a:bodyPr>
            <a:normAutofit fontScale="90000"/>
          </a:bodyPr>
          <a:lstStyle/>
          <a:p>
            <a:r>
              <a:rPr lang="en-US"/>
              <a:t>Elementary Schools</a:t>
            </a:r>
          </a:p>
        </p:txBody>
      </p:sp>
      <p:sp>
        <p:nvSpPr>
          <p:cNvPr id="6" name="Text Placeholder 5">
            <a:extLst>
              <a:ext uri="{FF2B5EF4-FFF2-40B4-BE49-F238E27FC236}">
                <a16:creationId xmlns:a16="http://schemas.microsoft.com/office/drawing/2014/main" id="{642B60C7-5182-44DD-B13B-9A6A9F18994F}"/>
              </a:ext>
            </a:extLst>
          </p:cNvPr>
          <p:cNvSpPr>
            <a:spLocks noGrp="1"/>
          </p:cNvSpPr>
          <p:nvPr>
            <p:ph type="body" sz="quarter" idx="13"/>
          </p:nvPr>
        </p:nvSpPr>
        <p:spPr>
          <a:xfrm>
            <a:off x="483100" y="378599"/>
            <a:ext cx="8164512" cy="388597"/>
          </a:xfrm>
        </p:spPr>
        <p:txBody>
          <a:bodyPr vert="horz" lIns="91440" tIns="45720" rIns="91440" bIns="45720" rtlCol="0" anchor="t">
            <a:normAutofit/>
          </a:bodyPr>
          <a:lstStyle/>
          <a:p>
            <a:pPr algn="ctr"/>
            <a:r>
              <a:rPr lang="en-US" sz="1800" b="1" dirty="0"/>
              <a:t>School Security Division </a:t>
            </a:r>
          </a:p>
        </p:txBody>
      </p:sp>
      <p:pic>
        <p:nvPicPr>
          <p:cNvPr id="5" name="Picture 5" descr="small_OCOO">
            <a:extLst>
              <a:ext uri="{FF2B5EF4-FFF2-40B4-BE49-F238E27FC236}">
                <a16:creationId xmlns:a16="http://schemas.microsoft.com/office/drawing/2014/main" id="{C45F8FA5-73C3-4A95-B2F8-500CABD94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EDB341D1-74A3-6712-1234-2AF0C34BBA06}"/>
              </a:ext>
            </a:extLst>
          </p:cNvPr>
          <p:cNvSpPr>
            <a:spLocks noGrp="1"/>
          </p:cNvSpPr>
          <p:nvPr>
            <p:ph idx="1"/>
          </p:nvPr>
        </p:nvSpPr>
        <p:spPr/>
        <p:txBody>
          <a:bodyPr vert="horz" lIns="91440" tIns="45720" rIns="91440" bIns="45720" rtlCol="0" anchor="t">
            <a:normAutofit/>
          </a:bodyPr>
          <a:lstStyle/>
          <a:p>
            <a:pPr algn="ctr"/>
            <a:r>
              <a:rPr lang="en-US">
                <a:ea typeface="+mn-lt"/>
                <a:cs typeface="+mn-lt"/>
              </a:rPr>
              <a:t>Door phone</a:t>
            </a:r>
            <a:endParaRPr lang="en-US"/>
          </a:p>
          <a:p>
            <a:pPr algn="ctr"/>
            <a:r>
              <a:rPr lang="en-US">
                <a:ea typeface="+mn-lt"/>
                <a:cs typeface="+mn-lt"/>
              </a:rPr>
              <a:t>Cameras</a:t>
            </a:r>
          </a:p>
          <a:p>
            <a:pPr algn="ctr"/>
            <a:r>
              <a:rPr lang="en-US">
                <a:ea typeface="+mn-lt"/>
                <a:cs typeface="+mn-lt"/>
              </a:rPr>
              <a:t>Camera monitor(s)</a:t>
            </a:r>
          </a:p>
          <a:p>
            <a:pPr algn="ctr"/>
            <a:r>
              <a:rPr lang="en-US">
                <a:ea typeface="+mn-lt"/>
                <a:cs typeface="+mn-lt"/>
              </a:rPr>
              <a:t>Intrusion alarm system</a:t>
            </a:r>
          </a:p>
          <a:p>
            <a:pPr algn="ctr"/>
            <a:r>
              <a:rPr lang="en-US">
                <a:ea typeface="+mn-lt"/>
                <a:cs typeface="+mn-lt"/>
              </a:rPr>
              <a:t>fire alarm system</a:t>
            </a:r>
          </a:p>
          <a:p>
            <a:pPr algn="ctr"/>
            <a:r>
              <a:rPr lang="en-US">
                <a:ea typeface="+mn-lt"/>
                <a:cs typeface="+mn-lt"/>
              </a:rPr>
              <a:t>Access control systems</a:t>
            </a:r>
            <a:endParaRPr lang="en-US">
              <a:cs typeface="Calibri"/>
            </a:endParaRPr>
          </a:p>
        </p:txBody>
      </p:sp>
    </p:spTree>
    <p:extLst>
      <p:ext uri="{BB962C8B-B14F-4D97-AF65-F5344CB8AC3E}">
        <p14:creationId xmlns:p14="http://schemas.microsoft.com/office/powerpoint/2010/main" val="15986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928-04F2-4C7B-9315-FE6392647128}"/>
              </a:ext>
            </a:extLst>
          </p:cNvPr>
          <p:cNvSpPr>
            <a:spLocks noGrp="1"/>
          </p:cNvSpPr>
          <p:nvPr>
            <p:ph type="title"/>
          </p:nvPr>
        </p:nvSpPr>
        <p:spPr>
          <a:xfrm>
            <a:off x="522114" y="893403"/>
            <a:ext cx="8164686" cy="734660"/>
          </a:xfrm>
        </p:spPr>
        <p:txBody>
          <a:bodyPr>
            <a:normAutofit fontScale="90000"/>
          </a:bodyPr>
          <a:lstStyle/>
          <a:p>
            <a:r>
              <a:rPr lang="en-US"/>
              <a:t>Secondary Schools </a:t>
            </a:r>
          </a:p>
        </p:txBody>
      </p:sp>
      <p:sp>
        <p:nvSpPr>
          <p:cNvPr id="6" name="Text Placeholder 5">
            <a:extLst>
              <a:ext uri="{FF2B5EF4-FFF2-40B4-BE49-F238E27FC236}">
                <a16:creationId xmlns:a16="http://schemas.microsoft.com/office/drawing/2014/main" id="{642B60C7-5182-44DD-B13B-9A6A9F18994F}"/>
              </a:ext>
            </a:extLst>
          </p:cNvPr>
          <p:cNvSpPr>
            <a:spLocks noGrp="1"/>
          </p:cNvSpPr>
          <p:nvPr>
            <p:ph type="body" sz="quarter" idx="13"/>
          </p:nvPr>
        </p:nvSpPr>
        <p:spPr>
          <a:xfrm>
            <a:off x="483100" y="378599"/>
            <a:ext cx="8164512" cy="388597"/>
          </a:xfrm>
        </p:spPr>
        <p:txBody>
          <a:bodyPr vert="horz" lIns="91440" tIns="45720" rIns="91440" bIns="45720" rtlCol="0" anchor="t">
            <a:normAutofit/>
          </a:bodyPr>
          <a:lstStyle/>
          <a:p>
            <a:pPr algn="ctr"/>
            <a:r>
              <a:rPr lang="en-US" sz="1800" b="1" dirty="0"/>
              <a:t>School Security Division </a:t>
            </a:r>
          </a:p>
        </p:txBody>
      </p:sp>
      <p:pic>
        <p:nvPicPr>
          <p:cNvPr id="5" name="Picture 5" descr="small_OCOO">
            <a:extLst>
              <a:ext uri="{FF2B5EF4-FFF2-40B4-BE49-F238E27FC236}">
                <a16:creationId xmlns:a16="http://schemas.microsoft.com/office/drawing/2014/main" id="{C45F8FA5-73C3-4A95-B2F8-500CABD94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EDB341D1-74A3-6712-1234-2AF0C34BBA06}"/>
              </a:ext>
            </a:extLst>
          </p:cNvPr>
          <p:cNvSpPr>
            <a:spLocks noGrp="1"/>
          </p:cNvSpPr>
          <p:nvPr>
            <p:ph idx="1"/>
          </p:nvPr>
        </p:nvSpPr>
        <p:spPr>
          <a:xfrm>
            <a:off x="534745" y="1719216"/>
            <a:ext cx="8152056" cy="4294135"/>
          </a:xfrm>
        </p:spPr>
        <p:txBody>
          <a:bodyPr vert="horz" lIns="91440" tIns="45720" rIns="91440" bIns="45720" rtlCol="0" anchor="t">
            <a:normAutofit fontScale="92500" lnSpcReduction="10000"/>
          </a:bodyPr>
          <a:lstStyle/>
          <a:p>
            <a:pPr algn="ctr"/>
            <a:r>
              <a:rPr lang="en-US">
                <a:ea typeface="+mn-lt"/>
                <a:cs typeface="+mn-lt"/>
              </a:rPr>
              <a:t>X-ray machines</a:t>
            </a:r>
          </a:p>
          <a:p>
            <a:pPr algn="ctr"/>
            <a:r>
              <a:rPr lang="en-US">
                <a:ea typeface="+mn-lt"/>
                <a:cs typeface="+mn-lt"/>
              </a:rPr>
              <a:t>metal detectors</a:t>
            </a:r>
          </a:p>
          <a:p>
            <a:pPr algn="ctr"/>
            <a:r>
              <a:rPr lang="en-US">
                <a:ea typeface="+mn-lt"/>
                <a:cs typeface="+mn-lt"/>
              </a:rPr>
              <a:t>hand wands</a:t>
            </a:r>
          </a:p>
          <a:p>
            <a:pPr algn="ctr"/>
            <a:r>
              <a:rPr lang="en-US">
                <a:ea typeface="+mn-lt"/>
                <a:cs typeface="+mn-lt"/>
              </a:rPr>
              <a:t>door phones</a:t>
            </a:r>
          </a:p>
          <a:p>
            <a:pPr algn="ctr"/>
            <a:r>
              <a:rPr lang="en-US">
                <a:ea typeface="+mn-lt"/>
                <a:cs typeface="+mn-lt"/>
              </a:rPr>
              <a:t>cameras </a:t>
            </a:r>
          </a:p>
          <a:p>
            <a:pPr algn="ctr"/>
            <a:r>
              <a:rPr lang="en-US">
                <a:ea typeface="+mn-lt"/>
                <a:cs typeface="+mn-lt"/>
              </a:rPr>
              <a:t>camera monitor(s)</a:t>
            </a:r>
          </a:p>
          <a:p>
            <a:pPr algn="ctr"/>
            <a:r>
              <a:rPr lang="en-US">
                <a:ea typeface="+mn-lt"/>
                <a:cs typeface="+mn-lt"/>
              </a:rPr>
              <a:t> intrusion/fire alarm systems</a:t>
            </a:r>
          </a:p>
          <a:p>
            <a:pPr algn="ctr"/>
            <a:r>
              <a:rPr lang="en-US">
                <a:ea typeface="+mn-lt"/>
                <a:cs typeface="+mn-lt"/>
              </a:rPr>
              <a:t>access control systems</a:t>
            </a:r>
            <a:endParaRPr lang="en-US">
              <a:cs typeface="Calibri"/>
            </a:endParaRPr>
          </a:p>
        </p:txBody>
      </p:sp>
    </p:spTree>
    <p:extLst>
      <p:ext uri="{BB962C8B-B14F-4D97-AF65-F5344CB8AC3E}">
        <p14:creationId xmlns:p14="http://schemas.microsoft.com/office/powerpoint/2010/main" val="4101007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928-04F2-4C7B-9315-FE6392647128}"/>
              </a:ext>
            </a:extLst>
          </p:cNvPr>
          <p:cNvSpPr>
            <a:spLocks noGrp="1"/>
          </p:cNvSpPr>
          <p:nvPr>
            <p:ph type="title"/>
          </p:nvPr>
        </p:nvSpPr>
        <p:spPr>
          <a:xfrm>
            <a:off x="522114" y="893403"/>
            <a:ext cx="8164686" cy="734660"/>
          </a:xfrm>
        </p:spPr>
        <p:txBody>
          <a:bodyPr>
            <a:normAutofit fontScale="90000"/>
          </a:bodyPr>
          <a:lstStyle/>
          <a:p>
            <a:r>
              <a:rPr lang="en-US"/>
              <a:t>Caring for your Equipment</a:t>
            </a:r>
          </a:p>
        </p:txBody>
      </p:sp>
      <p:sp>
        <p:nvSpPr>
          <p:cNvPr id="6" name="Text Placeholder 5">
            <a:extLst>
              <a:ext uri="{FF2B5EF4-FFF2-40B4-BE49-F238E27FC236}">
                <a16:creationId xmlns:a16="http://schemas.microsoft.com/office/drawing/2014/main" id="{642B60C7-5182-44DD-B13B-9A6A9F18994F}"/>
              </a:ext>
            </a:extLst>
          </p:cNvPr>
          <p:cNvSpPr>
            <a:spLocks noGrp="1"/>
          </p:cNvSpPr>
          <p:nvPr>
            <p:ph type="body" sz="quarter" idx="13"/>
          </p:nvPr>
        </p:nvSpPr>
        <p:spPr>
          <a:xfrm>
            <a:off x="483100" y="378599"/>
            <a:ext cx="8164512" cy="388597"/>
          </a:xfrm>
        </p:spPr>
        <p:txBody>
          <a:bodyPr vert="horz" lIns="91440" tIns="45720" rIns="91440" bIns="45720" rtlCol="0" anchor="t">
            <a:normAutofit/>
          </a:bodyPr>
          <a:lstStyle/>
          <a:p>
            <a:pPr algn="ctr"/>
            <a:r>
              <a:rPr lang="en-US" sz="1800" b="1" dirty="0"/>
              <a:t>School Security Division </a:t>
            </a:r>
          </a:p>
        </p:txBody>
      </p:sp>
      <p:pic>
        <p:nvPicPr>
          <p:cNvPr id="5" name="Picture 5" descr="small_OCOO">
            <a:extLst>
              <a:ext uri="{FF2B5EF4-FFF2-40B4-BE49-F238E27FC236}">
                <a16:creationId xmlns:a16="http://schemas.microsoft.com/office/drawing/2014/main" id="{C45F8FA5-73C3-4A95-B2F8-500CABD94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EDB341D1-74A3-6712-1234-2AF0C34BBA06}"/>
              </a:ext>
            </a:extLst>
          </p:cNvPr>
          <p:cNvSpPr>
            <a:spLocks noGrp="1"/>
          </p:cNvSpPr>
          <p:nvPr>
            <p:ph idx="1"/>
          </p:nvPr>
        </p:nvSpPr>
        <p:spPr>
          <a:xfrm>
            <a:off x="3603796" y="1719216"/>
            <a:ext cx="5373491" cy="4647770"/>
          </a:xfrm>
        </p:spPr>
        <p:txBody>
          <a:bodyPr vert="horz" lIns="91440" tIns="45720" rIns="91440" bIns="45720" rtlCol="0" anchor="t">
            <a:normAutofit fontScale="92500" lnSpcReduction="10000"/>
          </a:bodyPr>
          <a:lstStyle/>
          <a:p>
            <a:pPr algn="ctr"/>
            <a:r>
              <a:rPr lang="en-US">
                <a:ea typeface="+mn-lt"/>
                <a:cs typeface="+mn-lt"/>
              </a:rPr>
              <a:t>X-Ray machines must be wiped down with disinfectant daily prior to use. </a:t>
            </a:r>
          </a:p>
          <a:p>
            <a:pPr algn="ctr"/>
            <a:r>
              <a:rPr lang="en-US">
                <a:ea typeface="+mn-lt"/>
                <a:cs typeface="+mn-lt"/>
              </a:rPr>
              <a:t>NO liquid should be placed on the x-ray machine. </a:t>
            </a:r>
          </a:p>
          <a:p>
            <a:pPr algn="ctr"/>
            <a:r>
              <a:rPr lang="en-US">
                <a:ea typeface="+mn-lt"/>
                <a:cs typeface="+mn-lt"/>
              </a:rPr>
              <a:t>If a machine is not working, please notify the team immediately.</a:t>
            </a:r>
          </a:p>
          <a:p>
            <a:pPr marL="0" indent="0" algn="ctr">
              <a:buNone/>
            </a:pPr>
            <a:r>
              <a:rPr lang="en-US" sz="2600" u="sng">
                <a:ea typeface="+mn-lt"/>
                <a:cs typeface="+mn-lt"/>
                <a:hlinkClick r:id="rId3"/>
              </a:rPr>
              <a:t>franklin.chrisman@k12.dc.gov</a:t>
            </a:r>
            <a:r>
              <a:rPr lang="en-US" sz="2600">
                <a:ea typeface="+mn-lt"/>
                <a:cs typeface="+mn-lt"/>
              </a:rPr>
              <a:t> </a:t>
            </a:r>
          </a:p>
          <a:p>
            <a:pPr marL="0" indent="0" algn="ctr">
              <a:buNone/>
            </a:pPr>
            <a:r>
              <a:rPr lang="en-US" sz="2600" u="sng">
                <a:ea typeface="+mn-lt"/>
                <a:cs typeface="+mn-lt"/>
                <a:hlinkClick r:id="rId4"/>
              </a:rPr>
              <a:t>Michael.Berry@k12.dc.gov</a:t>
            </a:r>
            <a:endParaRPr lang="en-US" sz="2600">
              <a:ea typeface="Calibri"/>
              <a:cs typeface="Calibri"/>
            </a:endParaRPr>
          </a:p>
        </p:txBody>
      </p:sp>
      <p:pic>
        <p:nvPicPr>
          <p:cNvPr id="11" name="Picture 11" descr="A picture containing floor, indoor, room, blue&#10;&#10;Description automatically generated">
            <a:extLst>
              <a:ext uri="{FF2B5EF4-FFF2-40B4-BE49-F238E27FC236}">
                <a16:creationId xmlns:a16="http://schemas.microsoft.com/office/drawing/2014/main" id="{B8DD3C38-E578-D19A-7556-42ADF098D87F}"/>
              </a:ext>
            </a:extLst>
          </p:cNvPr>
          <p:cNvPicPr>
            <a:picLocks noChangeAspect="1"/>
          </p:cNvPicPr>
          <p:nvPr/>
        </p:nvPicPr>
        <p:blipFill>
          <a:blip r:embed="rId5"/>
          <a:stretch>
            <a:fillRect/>
          </a:stretch>
        </p:blipFill>
        <p:spPr>
          <a:xfrm>
            <a:off x="306932" y="1723894"/>
            <a:ext cx="3288756" cy="3511250"/>
          </a:xfrm>
          <a:prstGeom prst="rect">
            <a:avLst/>
          </a:prstGeom>
        </p:spPr>
      </p:pic>
    </p:spTree>
    <p:extLst>
      <p:ext uri="{BB962C8B-B14F-4D97-AF65-F5344CB8AC3E}">
        <p14:creationId xmlns:p14="http://schemas.microsoft.com/office/powerpoint/2010/main" val="3307167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928-04F2-4C7B-9315-FE6392647128}"/>
              </a:ext>
            </a:extLst>
          </p:cNvPr>
          <p:cNvSpPr>
            <a:spLocks noGrp="1"/>
          </p:cNvSpPr>
          <p:nvPr>
            <p:ph type="title"/>
          </p:nvPr>
        </p:nvSpPr>
        <p:spPr>
          <a:xfrm>
            <a:off x="522114" y="893403"/>
            <a:ext cx="8164686" cy="734660"/>
          </a:xfrm>
        </p:spPr>
        <p:txBody>
          <a:bodyPr>
            <a:normAutofit fontScale="90000"/>
          </a:bodyPr>
          <a:lstStyle/>
          <a:p>
            <a:r>
              <a:rPr lang="en-US"/>
              <a:t>Caring for your Equipment</a:t>
            </a:r>
          </a:p>
        </p:txBody>
      </p:sp>
      <p:sp>
        <p:nvSpPr>
          <p:cNvPr id="6" name="Text Placeholder 5">
            <a:extLst>
              <a:ext uri="{FF2B5EF4-FFF2-40B4-BE49-F238E27FC236}">
                <a16:creationId xmlns:a16="http://schemas.microsoft.com/office/drawing/2014/main" id="{642B60C7-5182-44DD-B13B-9A6A9F18994F}"/>
              </a:ext>
            </a:extLst>
          </p:cNvPr>
          <p:cNvSpPr>
            <a:spLocks noGrp="1"/>
          </p:cNvSpPr>
          <p:nvPr>
            <p:ph type="body" sz="quarter" idx="13"/>
          </p:nvPr>
        </p:nvSpPr>
        <p:spPr>
          <a:xfrm>
            <a:off x="483100" y="378599"/>
            <a:ext cx="8164512" cy="388597"/>
          </a:xfrm>
        </p:spPr>
        <p:txBody>
          <a:bodyPr vert="horz" lIns="91440" tIns="45720" rIns="91440" bIns="45720" rtlCol="0" anchor="t">
            <a:normAutofit/>
          </a:bodyPr>
          <a:lstStyle/>
          <a:p>
            <a:pPr algn="ctr"/>
            <a:r>
              <a:rPr lang="en-US" sz="1800" b="1" dirty="0"/>
              <a:t>School Security Division </a:t>
            </a:r>
          </a:p>
        </p:txBody>
      </p:sp>
      <p:pic>
        <p:nvPicPr>
          <p:cNvPr id="5" name="Picture 5" descr="small_OCOO">
            <a:extLst>
              <a:ext uri="{FF2B5EF4-FFF2-40B4-BE49-F238E27FC236}">
                <a16:creationId xmlns:a16="http://schemas.microsoft.com/office/drawing/2014/main" id="{C45F8FA5-73C3-4A95-B2F8-500CABD94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EDB341D1-74A3-6712-1234-2AF0C34BBA06}"/>
              </a:ext>
            </a:extLst>
          </p:cNvPr>
          <p:cNvSpPr>
            <a:spLocks noGrp="1"/>
          </p:cNvSpPr>
          <p:nvPr>
            <p:ph idx="1"/>
          </p:nvPr>
        </p:nvSpPr>
        <p:spPr>
          <a:xfrm>
            <a:off x="471598" y="1592918"/>
            <a:ext cx="8278352" cy="4887736"/>
          </a:xfrm>
        </p:spPr>
        <p:txBody>
          <a:bodyPr vert="horz" lIns="91440" tIns="45720" rIns="91440" bIns="45720" rtlCol="0" anchor="t">
            <a:normAutofit/>
          </a:bodyPr>
          <a:lstStyle/>
          <a:p>
            <a:pPr marL="0" indent="0" algn="ctr">
              <a:buNone/>
            </a:pPr>
            <a:r>
              <a:rPr lang="en-US" sz="2800">
                <a:ea typeface="+mn-lt"/>
                <a:cs typeface="+mn-lt"/>
              </a:rPr>
              <a:t>Work orders are only called in to DGS for the following:</a:t>
            </a:r>
            <a:endParaRPr lang="en-US">
              <a:ea typeface="+mn-lt"/>
              <a:cs typeface="+mn-lt"/>
            </a:endParaRPr>
          </a:p>
          <a:p>
            <a:r>
              <a:rPr lang="en-US" sz="2800">
                <a:ea typeface="+mn-lt"/>
                <a:cs typeface="+mn-lt"/>
              </a:rPr>
              <a:t>Intrusion/Fire alarm system</a:t>
            </a:r>
            <a:endParaRPr lang="en-US">
              <a:ea typeface="+mn-lt"/>
              <a:cs typeface="+mn-lt"/>
            </a:endParaRPr>
          </a:p>
          <a:p>
            <a:r>
              <a:rPr lang="en-US" sz="2800">
                <a:ea typeface="+mn-lt"/>
                <a:cs typeface="+mn-lt"/>
              </a:rPr>
              <a:t>Access control systems (fobs/swipe cards)</a:t>
            </a:r>
          </a:p>
          <a:p>
            <a:r>
              <a:rPr lang="en-US" sz="2800">
                <a:ea typeface="+mn-lt"/>
                <a:cs typeface="+mn-lt"/>
              </a:rPr>
              <a:t>All other requests for maintenance goes to the contractor</a:t>
            </a:r>
          </a:p>
          <a:p>
            <a:pPr lvl="2"/>
            <a:r>
              <a:rPr lang="en-US">
                <a:ea typeface="+mn-lt"/>
                <a:cs typeface="+mn-lt"/>
              </a:rPr>
              <a:t>Camera’s &amp; Door phones (Vision)</a:t>
            </a:r>
          </a:p>
          <a:p>
            <a:pPr lvl="2"/>
            <a:r>
              <a:rPr lang="en-US">
                <a:ea typeface="+mn-lt"/>
                <a:cs typeface="+mn-lt"/>
              </a:rPr>
              <a:t>X-ray Machines (Rapiscan)</a:t>
            </a:r>
          </a:p>
          <a:p>
            <a:pPr lvl="2"/>
            <a:r>
              <a:rPr lang="en-US">
                <a:ea typeface="+mn-lt"/>
                <a:cs typeface="+mn-lt"/>
              </a:rPr>
              <a:t>Metal Detectors (Garrett/DCPS)</a:t>
            </a:r>
          </a:p>
          <a:p>
            <a:pPr lvl="2"/>
            <a:endParaRPr lang="en-US">
              <a:ea typeface="+mn-lt"/>
              <a:cs typeface="+mn-lt"/>
            </a:endParaRPr>
          </a:p>
          <a:p>
            <a:pPr algn="ctr"/>
            <a:endParaRPr lang="en-US" sz="2800">
              <a:ea typeface="Calibri"/>
              <a:cs typeface="Calibri"/>
            </a:endParaRPr>
          </a:p>
        </p:txBody>
      </p:sp>
    </p:spTree>
    <p:extLst>
      <p:ext uri="{BB962C8B-B14F-4D97-AF65-F5344CB8AC3E}">
        <p14:creationId xmlns:p14="http://schemas.microsoft.com/office/powerpoint/2010/main" val="337625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928-04F2-4C7B-9315-FE6392647128}"/>
              </a:ext>
            </a:extLst>
          </p:cNvPr>
          <p:cNvSpPr>
            <a:spLocks noGrp="1"/>
          </p:cNvSpPr>
          <p:nvPr>
            <p:ph type="title"/>
          </p:nvPr>
        </p:nvSpPr>
        <p:spPr>
          <a:xfrm>
            <a:off x="522114" y="792364"/>
            <a:ext cx="8164686" cy="734660"/>
          </a:xfrm>
        </p:spPr>
        <p:txBody>
          <a:bodyPr>
            <a:normAutofit fontScale="90000"/>
          </a:bodyPr>
          <a:lstStyle/>
          <a:p>
            <a:r>
              <a:rPr lang="en-US">
                <a:ea typeface="Calibri"/>
                <a:cs typeface="Calibri"/>
              </a:rPr>
              <a:t>How to care for Metal Detectors</a:t>
            </a:r>
          </a:p>
        </p:txBody>
      </p:sp>
      <p:sp>
        <p:nvSpPr>
          <p:cNvPr id="6" name="Text Placeholder 5">
            <a:extLst>
              <a:ext uri="{FF2B5EF4-FFF2-40B4-BE49-F238E27FC236}">
                <a16:creationId xmlns:a16="http://schemas.microsoft.com/office/drawing/2014/main" id="{642B60C7-5182-44DD-B13B-9A6A9F18994F}"/>
              </a:ext>
            </a:extLst>
          </p:cNvPr>
          <p:cNvSpPr>
            <a:spLocks noGrp="1"/>
          </p:cNvSpPr>
          <p:nvPr>
            <p:ph type="body" sz="quarter" idx="13"/>
          </p:nvPr>
        </p:nvSpPr>
        <p:spPr>
          <a:xfrm>
            <a:off x="483100" y="378599"/>
            <a:ext cx="8164512" cy="388597"/>
          </a:xfrm>
        </p:spPr>
        <p:txBody>
          <a:bodyPr vert="horz" lIns="91440" tIns="45720" rIns="91440" bIns="45720" rtlCol="0" anchor="t">
            <a:normAutofit/>
          </a:bodyPr>
          <a:lstStyle/>
          <a:p>
            <a:pPr algn="ctr"/>
            <a:r>
              <a:rPr lang="en-US" sz="1800" b="1" dirty="0"/>
              <a:t>School Security Division </a:t>
            </a:r>
          </a:p>
        </p:txBody>
      </p:sp>
      <p:sp>
        <p:nvSpPr>
          <p:cNvPr id="8" name="Content Placeholder 7">
            <a:extLst>
              <a:ext uri="{FF2B5EF4-FFF2-40B4-BE49-F238E27FC236}">
                <a16:creationId xmlns:a16="http://schemas.microsoft.com/office/drawing/2014/main" id="{EDB341D1-74A3-6712-1234-2AF0C34BBA06}"/>
              </a:ext>
            </a:extLst>
          </p:cNvPr>
          <p:cNvSpPr>
            <a:spLocks noGrp="1"/>
          </p:cNvSpPr>
          <p:nvPr>
            <p:ph idx="1"/>
          </p:nvPr>
        </p:nvSpPr>
        <p:spPr>
          <a:xfrm>
            <a:off x="509486" y="1403471"/>
            <a:ext cx="8240464" cy="5089813"/>
          </a:xfrm>
        </p:spPr>
        <p:txBody>
          <a:bodyPr vert="horz" lIns="91440" tIns="45720" rIns="91440" bIns="45720" rtlCol="0" anchor="t">
            <a:noAutofit/>
          </a:bodyPr>
          <a:lstStyle/>
          <a:p>
            <a:pPr algn="ctr"/>
            <a:endParaRPr lang="en-US" sz="2600">
              <a:ea typeface="+mn-lt"/>
              <a:cs typeface="+mn-lt"/>
            </a:endParaRPr>
          </a:p>
          <a:p>
            <a:r>
              <a:rPr lang="en-US" sz="2600">
                <a:ea typeface="+mn-lt"/>
                <a:cs typeface="+mn-lt"/>
              </a:rPr>
              <a:t>A work order is not required.</a:t>
            </a:r>
            <a:endParaRPr lang="en-US">
              <a:cs typeface="Calibri"/>
            </a:endParaRPr>
          </a:p>
          <a:p>
            <a:r>
              <a:rPr lang="en-US" sz="2600">
                <a:cs typeface="Calibri"/>
              </a:rPr>
              <a:t>Causes of Outages: Plugs, Damage and Cords</a:t>
            </a:r>
          </a:p>
          <a:p>
            <a:pPr algn="ctr"/>
            <a:endParaRPr lang="en-US" sz="2600">
              <a:ea typeface="Calibri"/>
              <a:cs typeface="Calibri"/>
            </a:endParaRPr>
          </a:p>
          <a:p>
            <a:pPr algn="ctr"/>
            <a:endParaRPr lang="en-US" sz="2800">
              <a:ea typeface="Calibri"/>
              <a:cs typeface="Calibri"/>
            </a:endParaRPr>
          </a:p>
        </p:txBody>
      </p:sp>
      <p:pic>
        <p:nvPicPr>
          <p:cNvPr id="4" name="Picture 3" descr="A picture containing bathroom, indoor&#10;&#10;Description automatically generated">
            <a:extLst>
              <a:ext uri="{FF2B5EF4-FFF2-40B4-BE49-F238E27FC236}">
                <a16:creationId xmlns:a16="http://schemas.microsoft.com/office/drawing/2014/main" id="{9860C545-A712-5DE4-EEC1-B36A99C97F53}"/>
              </a:ext>
            </a:extLst>
          </p:cNvPr>
          <p:cNvPicPr>
            <a:picLocks noChangeAspect="1"/>
          </p:cNvPicPr>
          <p:nvPr/>
        </p:nvPicPr>
        <p:blipFill>
          <a:blip r:embed="rId2"/>
          <a:stretch>
            <a:fillRect/>
          </a:stretch>
        </p:blipFill>
        <p:spPr>
          <a:xfrm>
            <a:off x="3613877" y="4012689"/>
            <a:ext cx="1890640" cy="1890640"/>
          </a:xfrm>
          <a:prstGeom prst="rect">
            <a:avLst/>
          </a:prstGeom>
        </p:spPr>
      </p:pic>
    </p:spTree>
    <p:extLst>
      <p:ext uri="{BB962C8B-B14F-4D97-AF65-F5344CB8AC3E}">
        <p14:creationId xmlns:p14="http://schemas.microsoft.com/office/powerpoint/2010/main" val="1837212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928-04F2-4C7B-9315-FE6392647128}"/>
              </a:ext>
            </a:extLst>
          </p:cNvPr>
          <p:cNvSpPr>
            <a:spLocks noGrp="1"/>
          </p:cNvSpPr>
          <p:nvPr>
            <p:ph type="title"/>
          </p:nvPr>
        </p:nvSpPr>
        <p:spPr>
          <a:xfrm>
            <a:off x="522114" y="792364"/>
            <a:ext cx="8164686" cy="734660"/>
          </a:xfrm>
        </p:spPr>
        <p:txBody>
          <a:bodyPr>
            <a:normAutofit fontScale="90000"/>
          </a:bodyPr>
          <a:lstStyle/>
          <a:p>
            <a:r>
              <a:rPr lang="en-US">
                <a:ea typeface="Calibri"/>
                <a:cs typeface="Calibri"/>
              </a:rPr>
              <a:t>How to care for Door Phones</a:t>
            </a:r>
          </a:p>
        </p:txBody>
      </p:sp>
      <p:sp>
        <p:nvSpPr>
          <p:cNvPr id="6" name="Text Placeholder 5">
            <a:extLst>
              <a:ext uri="{FF2B5EF4-FFF2-40B4-BE49-F238E27FC236}">
                <a16:creationId xmlns:a16="http://schemas.microsoft.com/office/drawing/2014/main" id="{642B60C7-5182-44DD-B13B-9A6A9F18994F}"/>
              </a:ext>
            </a:extLst>
          </p:cNvPr>
          <p:cNvSpPr>
            <a:spLocks noGrp="1"/>
          </p:cNvSpPr>
          <p:nvPr>
            <p:ph type="body" sz="quarter" idx="13"/>
          </p:nvPr>
        </p:nvSpPr>
        <p:spPr>
          <a:xfrm>
            <a:off x="483100" y="378599"/>
            <a:ext cx="8164512" cy="388597"/>
          </a:xfrm>
        </p:spPr>
        <p:txBody>
          <a:bodyPr vert="horz" lIns="91440" tIns="45720" rIns="91440" bIns="45720" rtlCol="0" anchor="t">
            <a:normAutofit/>
          </a:bodyPr>
          <a:lstStyle/>
          <a:p>
            <a:pPr algn="ctr"/>
            <a:r>
              <a:rPr lang="en-US" sz="1800" b="1" dirty="0"/>
              <a:t>School Security Division </a:t>
            </a:r>
          </a:p>
        </p:txBody>
      </p:sp>
      <p:sp>
        <p:nvSpPr>
          <p:cNvPr id="8" name="Content Placeholder 7">
            <a:extLst>
              <a:ext uri="{FF2B5EF4-FFF2-40B4-BE49-F238E27FC236}">
                <a16:creationId xmlns:a16="http://schemas.microsoft.com/office/drawing/2014/main" id="{EDB341D1-74A3-6712-1234-2AF0C34BBA06}"/>
              </a:ext>
            </a:extLst>
          </p:cNvPr>
          <p:cNvSpPr>
            <a:spLocks noGrp="1"/>
          </p:cNvSpPr>
          <p:nvPr>
            <p:ph idx="1"/>
          </p:nvPr>
        </p:nvSpPr>
        <p:spPr>
          <a:xfrm>
            <a:off x="484227" y="1403471"/>
            <a:ext cx="8265723" cy="4609880"/>
          </a:xfrm>
        </p:spPr>
        <p:txBody>
          <a:bodyPr vert="horz" lIns="91440" tIns="45720" rIns="91440" bIns="45720" rtlCol="0" anchor="t">
            <a:noAutofit/>
          </a:bodyPr>
          <a:lstStyle/>
          <a:p>
            <a:pPr algn="ctr"/>
            <a:r>
              <a:rPr lang="en-US" sz="2600">
                <a:ea typeface="+mn-lt"/>
                <a:cs typeface="+mn-lt"/>
              </a:rPr>
              <a:t>A work order is not required. </a:t>
            </a:r>
          </a:p>
          <a:p>
            <a:pPr algn="ctr"/>
            <a:r>
              <a:rPr lang="en-US" sz="2600">
                <a:ea typeface="+mn-lt"/>
                <a:cs typeface="+mn-lt"/>
              </a:rPr>
              <a:t>The contractor will be notified.</a:t>
            </a:r>
            <a:endParaRPr lang="en-US" sz="2600">
              <a:ea typeface="Calibri"/>
              <a:cs typeface="Calibri"/>
            </a:endParaRPr>
          </a:p>
          <a:p>
            <a:pPr algn="ctr"/>
            <a:endParaRPr lang="en-US" sz="2600">
              <a:cs typeface="Calibri"/>
            </a:endParaRPr>
          </a:p>
          <a:p>
            <a:pPr marL="0" indent="0" algn="ctr">
              <a:buNone/>
            </a:pPr>
            <a:endParaRPr lang="en-US" sz="2800">
              <a:ea typeface="+mn-lt"/>
              <a:cs typeface="+mn-lt"/>
            </a:endParaRPr>
          </a:p>
        </p:txBody>
      </p:sp>
      <p:pic>
        <p:nvPicPr>
          <p:cNvPr id="3" name="Picture 3" descr="A picture containing text, electronics, cellphone, remote control&#10;&#10;Description automatically generated">
            <a:extLst>
              <a:ext uri="{FF2B5EF4-FFF2-40B4-BE49-F238E27FC236}">
                <a16:creationId xmlns:a16="http://schemas.microsoft.com/office/drawing/2014/main" id="{CC130252-439C-1DBA-8AE3-40BEC1753182}"/>
              </a:ext>
            </a:extLst>
          </p:cNvPr>
          <p:cNvPicPr>
            <a:picLocks noChangeAspect="1"/>
          </p:cNvPicPr>
          <p:nvPr/>
        </p:nvPicPr>
        <p:blipFill>
          <a:blip r:embed="rId2"/>
          <a:stretch>
            <a:fillRect/>
          </a:stretch>
        </p:blipFill>
        <p:spPr>
          <a:xfrm>
            <a:off x="3187770" y="3434052"/>
            <a:ext cx="2743200" cy="2743200"/>
          </a:xfrm>
          <a:prstGeom prst="rect">
            <a:avLst/>
          </a:prstGeom>
        </p:spPr>
      </p:pic>
    </p:spTree>
    <p:extLst>
      <p:ext uri="{BB962C8B-B14F-4D97-AF65-F5344CB8AC3E}">
        <p14:creationId xmlns:p14="http://schemas.microsoft.com/office/powerpoint/2010/main" val="941791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928-04F2-4C7B-9315-FE6392647128}"/>
              </a:ext>
            </a:extLst>
          </p:cNvPr>
          <p:cNvSpPr>
            <a:spLocks noGrp="1"/>
          </p:cNvSpPr>
          <p:nvPr>
            <p:ph type="title"/>
          </p:nvPr>
        </p:nvSpPr>
        <p:spPr>
          <a:xfrm>
            <a:off x="585263" y="981811"/>
            <a:ext cx="8164686" cy="734660"/>
          </a:xfrm>
        </p:spPr>
        <p:txBody>
          <a:bodyPr>
            <a:normAutofit fontScale="90000"/>
          </a:bodyPr>
          <a:lstStyle/>
          <a:p>
            <a:r>
              <a:rPr lang="en-US">
                <a:ea typeface="Calibri"/>
                <a:cs typeface="Calibri"/>
              </a:rPr>
              <a:t>How to care for CCTV Cameras, Monitors and Servers</a:t>
            </a:r>
          </a:p>
        </p:txBody>
      </p:sp>
      <p:sp>
        <p:nvSpPr>
          <p:cNvPr id="6" name="Text Placeholder 5">
            <a:extLst>
              <a:ext uri="{FF2B5EF4-FFF2-40B4-BE49-F238E27FC236}">
                <a16:creationId xmlns:a16="http://schemas.microsoft.com/office/drawing/2014/main" id="{642B60C7-5182-44DD-B13B-9A6A9F18994F}"/>
              </a:ext>
            </a:extLst>
          </p:cNvPr>
          <p:cNvSpPr>
            <a:spLocks noGrp="1"/>
          </p:cNvSpPr>
          <p:nvPr>
            <p:ph type="body" sz="quarter" idx="13"/>
          </p:nvPr>
        </p:nvSpPr>
        <p:spPr>
          <a:xfrm>
            <a:off x="483100" y="378599"/>
            <a:ext cx="8164512" cy="388597"/>
          </a:xfrm>
        </p:spPr>
        <p:txBody>
          <a:bodyPr vert="horz" lIns="91440" tIns="45720" rIns="91440" bIns="45720" rtlCol="0" anchor="t">
            <a:normAutofit/>
          </a:bodyPr>
          <a:lstStyle/>
          <a:p>
            <a:pPr algn="ctr"/>
            <a:r>
              <a:rPr lang="en-US" sz="1800" b="1" dirty="0"/>
              <a:t>School Security Division </a:t>
            </a:r>
          </a:p>
        </p:txBody>
      </p:sp>
      <p:sp>
        <p:nvSpPr>
          <p:cNvPr id="8" name="Content Placeholder 7">
            <a:extLst>
              <a:ext uri="{FF2B5EF4-FFF2-40B4-BE49-F238E27FC236}">
                <a16:creationId xmlns:a16="http://schemas.microsoft.com/office/drawing/2014/main" id="{EDB341D1-74A3-6712-1234-2AF0C34BBA06}"/>
              </a:ext>
            </a:extLst>
          </p:cNvPr>
          <p:cNvSpPr>
            <a:spLocks noGrp="1"/>
          </p:cNvSpPr>
          <p:nvPr>
            <p:ph idx="1"/>
          </p:nvPr>
        </p:nvSpPr>
        <p:spPr>
          <a:xfrm>
            <a:off x="484227" y="1403471"/>
            <a:ext cx="8265723" cy="4609880"/>
          </a:xfrm>
        </p:spPr>
        <p:txBody>
          <a:bodyPr vert="horz" lIns="91440" tIns="45720" rIns="91440" bIns="45720" rtlCol="0" anchor="t">
            <a:noAutofit/>
          </a:bodyPr>
          <a:lstStyle/>
          <a:p>
            <a:pPr algn="ctr"/>
            <a:endParaRPr lang="en-US" sz="2600">
              <a:ea typeface="Calibri"/>
              <a:cs typeface="Calibri"/>
            </a:endParaRPr>
          </a:p>
          <a:p>
            <a:pPr algn="ctr"/>
            <a:r>
              <a:rPr lang="en-US" sz="2600">
                <a:ea typeface="+mn-lt"/>
                <a:cs typeface="+mn-lt"/>
              </a:rPr>
              <a:t>Report all CCTV cameras, monitor outages and server to the Physical Security Team. </a:t>
            </a:r>
          </a:p>
          <a:p>
            <a:pPr algn="ctr"/>
            <a:r>
              <a:rPr lang="en-US" sz="2600">
                <a:ea typeface="+mn-lt"/>
                <a:cs typeface="+mn-lt"/>
              </a:rPr>
              <a:t>The contractor is notified, and it is usually same day service unless a part or cameras have to be ordered</a:t>
            </a:r>
            <a:endParaRPr lang="en-US"/>
          </a:p>
          <a:p>
            <a:pPr algn="ctr"/>
            <a:r>
              <a:rPr lang="en-US" sz="2600">
                <a:cs typeface="Calibri"/>
              </a:rPr>
              <a:t>AC for Camera Servers</a:t>
            </a:r>
          </a:p>
          <a:p>
            <a:pPr algn="ctr"/>
            <a:endParaRPr lang="en-US">
              <a:ea typeface="+mn-lt"/>
              <a:cs typeface="+mn-lt"/>
            </a:endParaRPr>
          </a:p>
          <a:p>
            <a:pPr algn="ctr"/>
            <a:endParaRPr lang="en-US" sz="2800">
              <a:ea typeface="+mn-lt"/>
              <a:cs typeface="+mn-lt"/>
            </a:endParaRPr>
          </a:p>
        </p:txBody>
      </p:sp>
      <p:pic>
        <p:nvPicPr>
          <p:cNvPr id="4" name="Picture 5">
            <a:extLst>
              <a:ext uri="{FF2B5EF4-FFF2-40B4-BE49-F238E27FC236}">
                <a16:creationId xmlns:a16="http://schemas.microsoft.com/office/drawing/2014/main" id="{99B10A10-525C-6EC5-86BD-F0D4AD93CA03}"/>
              </a:ext>
            </a:extLst>
          </p:cNvPr>
          <p:cNvPicPr>
            <a:picLocks noChangeAspect="1"/>
          </p:cNvPicPr>
          <p:nvPr/>
        </p:nvPicPr>
        <p:blipFill>
          <a:blip r:embed="rId2"/>
          <a:stretch>
            <a:fillRect/>
          </a:stretch>
        </p:blipFill>
        <p:spPr>
          <a:xfrm>
            <a:off x="670060" y="4441308"/>
            <a:ext cx="1894592" cy="1894592"/>
          </a:xfrm>
          <a:prstGeom prst="rect">
            <a:avLst/>
          </a:prstGeom>
        </p:spPr>
      </p:pic>
      <p:pic>
        <p:nvPicPr>
          <p:cNvPr id="7" name="Picture 8">
            <a:extLst>
              <a:ext uri="{FF2B5EF4-FFF2-40B4-BE49-F238E27FC236}">
                <a16:creationId xmlns:a16="http://schemas.microsoft.com/office/drawing/2014/main" id="{B005F4EC-EE37-DB23-4AEC-B07583C03182}"/>
              </a:ext>
            </a:extLst>
          </p:cNvPr>
          <p:cNvPicPr>
            <a:picLocks noChangeAspect="1"/>
          </p:cNvPicPr>
          <p:nvPr/>
        </p:nvPicPr>
        <p:blipFill>
          <a:blip r:embed="rId3"/>
          <a:stretch>
            <a:fillRect/>
          </a:stretch>
        </p:blipFill>
        <p:spPr>
          <a:xfrm>
            <a:off x="5094875" y="4576484"/>
            <a:ext cx="3652548" cy="1746579"/>
          </a:xfrm>
          <a:prstGeom prst="rect">
            <a:avLst/>
          </a:prstGeom>
        </p:spPr>
      </p:pic>
    </p:spTree>
    <p:extLst>
      <p:ext uri="{BB962C8B-B14F-4D97-AF65-F5344CB8AC3E}">
        <p14:creationId xmlns:p14="http://schemas.microsoft.com/office/powerpoint/2010/main" val="3879694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928-04F2-4C7B-9315-FE6392647128}"/>
              </a:ext>
            </a:extLst>
          </p:cNvPr>
          <p:cNvSpPr>
            <a:spLocks noGrp="1"/>
          </p:cNvSpPr>
          <p:nvPr>
            <p:ph type="title"/>
          </p:nvPr>
        </p:nvSpPr>
        <p:spPr>
          <a:xfrm>
            <a:off x="585263" y="981811"/>
            <a:ext cx="8164686" cy="734660"/>
          </a:xfrm>
        </p:spPr>
        <p:txBody>
          <a:bodyPr>
            <a:normAutofit fontScale="90000"/>
          </a:bodyPr>
          <a:lstStyle/>
          <a:p>
            <a:r>
              <a:rPr lang="en-US">
                <a:ea typeface="Calibri"/>
                <a:cs typeface="Calibri"/>
              </a:rPr>
              <a:t>How to care for X-Ray Machines</a:t>
            </a:r>
          </a:p>
        </p:txBody>
      </p:sp>
      <p:sp>
        <p:nvSpPr>
          <p:cNvPr id="6" name="Text Placeholder 5">
            <a:extLst>
              <a:ext uri="{FF2B5EF4-FFF2-40B4-BE49-F238E27FC236}">
                <a16:creationId xmlns:a16="http://schemas.microsoft.com/office/drawing/2014/main" id="{642B60C7-5182-44DD-B13B-9A6A9F18994F}"/>
              </a:ext>
            </a:extLst>
          </p:cNvPr>
          <p:cNvSpPr>
            <a:spLocks noGrp="1"/>
          </p:cNvSpPr>
          <p:nvPr>
            <p:ph type="body" sz="quarter" idx="13"/>
          </p:nvPr>
        </p:nvSpPr>
        <p:spPr>
          <a:xfrm>
            <a:off x="483100" y="378599"/>
            <a:ext cx="8164512" cy="388597"/>
          </a:xfrm>
        </p:spPr>
        <p:txBody>
          <a:bodyPr vert="horz" lIns="91440" tIns="45720" rIns="91440" bIns="45720" rtlCol="0" anchor="t">
            <a:normAutofit/>
          </a:bodyPr>
          <a:lstStyle/>
          <a:p>
            <a:pPr algn="ctr"/>
            <a:r>
              <a:rPr lang="en-US" sz="1800" b="1" dirty="0"/>
              <a:t>School Security Division </a:t>
            </a:r>
          </a:p>
        </p:txBody>
      </p:sp>
      <p:sp>
        <p:nvSpPr>
          <p:cNvPr id="8" name="Content Placeholder 7">
            <a:extLst>
              <a:ext uri="{FF2B5EF4-FFF2-40B4-BE49-F238E27FC236}">
                <a16:creationId xmlns:a16="http://schemas.microsoft.com/office/drawing/2014/main" id="{EDB341D1-74A3-6712-1234-2AF0C34BBA06}"/>
              </a:ext>
            </a:extLst>
          </p:cNvPr>
          <p:cNvSpPr>
            <a:spLocks noGrp="1"/>
          </p:cNvSpPr>
          <p:nvPr>
            <p:ph idx="1"/>
          </p:nvPr>
        </p:nvSpPr>
        <p:spPr>
          <a:xfrm>
            <a:off x="484227" y="1138244"/>
            <a:ext cx="8265723" cy="4609880"/>
          </a:xfrm>
        </p:spPr>
        <p:txBody>
          <a:bodyPr vert="horz" lIns="91440" tIns="45720" rIns="91440" bIns="45720" rtlCol="0" anchor="t">
            <a:noAutofit/>
          </a:bodyPr>
          <a:lstStyle/>
          <a:p>
            <a:pPr marL="0" indent="0" algn="ctr">
              <a:buNone/>
            </a:pPr>
            <a:endParaRPr lang="en-US" sz="2600">
              <a:ea typeface="+mn-lt"/>
              <a:cs typeface="Calibri"/>
            </a:endParaRPr>
          </a:p>
          <a:p>
            <a:pPr marL="0" indent="0" algn="ctr">
              <a:buNone/>
            </a:pPr>
            <a:r>
              <a:rPr lang="en-US" sz="2600">
                <a:ea typeface="+mn-lt"/>
                <a:cs typeface="+mn-lt"/>
              </a:rPr>
              <a:t>Report all X-ray machine outages to the Physical Security Team. </a:t>
            </a:r>
          </a:p>
          <a:p>
            <a:r>
              <a:rPr lang="en-US" sz="2600">
                <a:ea typeface="+mn-lt"/>
                <a:cs typeface="+mn-lt"/>
              </a:rPr>
              <a:t>Check the Stop Buttons</a:t>
            </a:r>
            <a:endParaRPr lang="en-US" sz="2600">
              <a:cs typeface="Calibri"/>
            </a:endParaRPr>
          </a:p>
          <a:p>
            <a:r>
              <a:rPr lang="en-US" sz="2600">
                <a:cs typeface="Calibri"/>
              </a:rPr>
              <a:t>Check the curtains (Radiation)</a:t>
            </a:r>
          </a:p>
          <a:p>
            <a:r>
              <a:rPr lang="en-US" sz="2600">
                <a:ea typeface="+mn-lt"/>
                <a:cs typeface="+mn-lt"/>
              </a:rPr>
              <a:t>Check the Plugs</a:t>
            </a:r>
          </a:p>
          <a:p>
            <a:r>
              <a:rPr lang="en-US" sz="2600">
                <a:ea typeface="+mn-lt"/>
                <a:cs typeface="+mn-lt"/>
              </a:rPr>
              <a:t>Make sure the Monitor is turned ON and Plugged into outlet</a:t>
            </a:r>
          </a:p>
          <a:p>
            <a:pPr algn="ctr"/>
            <a:endParaRPr lang="en-US">
              <a:ea typeface="+mn-lt"/>
              <a:cs typeface="+mn-lt"/>
            </a:endParaRPr>
          </a:p>
          <a:p>
            <a:pPr algn="ctr"/>
            <a:endParaRPr lang="en-US" sz="2800">
              <a:ea typeface="+mn-lt"/>
              <a:cs typeface="+mn-lt"/>
            </a:endParaRPr>
          </a:p>
        </p:txBody>
      </p:sp>
      <p:pic>
        <p:nvPicPr>
          <p:cNvPr id="5" name="Picture 4">
            <a:extLst>
              <a:ext uri="{FF2B5EF4-FFF2-40B4-BE49-F238E27FC236}">
                <a16:creationId xmlns:a16="http://schemas.microsoft.com/office/drawing/2014/main" id="{7028FCF6-79DC-F477-CA89-C3C99DBE2BFB}"/>
              </a:ext>
            </a:extLst>
          </p:cNvPr>
          <p:cNvPicPr>
            <a:picLocks noChangeAspect="1"/>
          </p:cNvPicPr>
          <p:nvPr/>
        </p:nvPicPr>
        <p:blipFill>
          <a:blip r:embed="rId2"/>
          <a:stretch>
            <a:fillRect/>
          </a:stretch>
        </p:blipFill>
        <p:spPr>
          <a:xfrm>
            <a:off x="3539419" y="4846298"/>
            <a:ext cx="2402562" cy="1801922"/>
          </a:xfrm>
          <a:prstGeom prst="rect">
            <a:avLst/>
          </a:prstGeom>
        </p:spPr>
      </p:pic>
    </p:spTree>
    <p:extLst>
      <p:ext uri="{BB962C8B-B14F-4D97-AF65-F5344CB8AC3E}">
        <p14:creationId xmlns:p14="http://schemas.microsoft.com/office/powerpoint/2010/main" val="1018752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1FB7-6A57-03C5-0B8A-6A8340886F63}"/>
              </a:ext>
            </a:extLst>
          </p:cNvPr>
          <p:cNvSpPr>
            <a:spLocks noGrp="1"/>
          </p:cNvSpPr>
          <p:nvPr>
            <p:ph type="title"/>
          </p:nvPr>
        </p:nvSpPr>
        <p:spPr/>
        <p:txBody>
          <a:bodyPr>
            <a:normAutofit fontScale="90000"/>
          </a:bodyPr>
          <a:lstStyle/>
          <a:p>
            <a:r>
              <a:rPr lang="en-US">
                <a:cs typeface="Calibri"/>
              </a:rPr>
              <a:t>CCTV VIDEO ACCESS</a:t>
            </a:r>
            <a:endParaRPr lang="en-US"/>
          </a:p>
        </p:txBody>
      </p:sp>
      <p:sp>
        <p:nvSpPr>
          <p:cNvPr id="3" name="Content Placeholder 2">
            <a:extLst>
              <a:ext uri="{FF2B5EF4-FFF2-40B4-BE49-F238E27FC236}">
                <a16:creationId xmlns:a16="http://schemas.microsoft.com/office/drawing/2014/main" id="{9A0DF75B-69FD-9823-88A1-1EAB9425E826}"/>
              </a:ext>
            </a:extLst>
          </p:cNvPr>
          <p:cNvSpPr>
            <a:spLocks noGrp="1"/>
          </p:cNvSpPr>
          <p:nvPr>
            <p:ph idx="1"/>
          </p:nvPr>
        </p:nvSpPr>
        <p:spPr/>
        <p:txBody>
          <a:bodyPr vert="horz" lIns="91440" tIns="45720" rIns="91440" bIns="45720" rtlCol="0" anchor="t">
            <a:normAutofit/>
          </a:bodyPr>
          <a:lstStyle/>
          <a:p>
            <a:r>
              <a:rPr lang="en-US">
                <a:cs typeface="Calibri"/>
              </a:rPr>
              <a:t>Three (3) Staff Members from each school. Designated by the Principal</a:t>
            </a:r>
          </a:p>
          <a:p>
            <a:endParaRPr lang="en-US">
              <a:cs typeface="Calibri"/>
            </a:endParaRPr>
          </a:p>
          <a:p>
            <a:r>
              <a:rPr lang="en-US">
                <a:cs typeface="Calibri"/>
              </a:rPr>
              <a:t>SAM Security Guards</a:t>
            </a:r>
          </a:p>
          <a:p>
            <a:pPr marL="0" indent="0">
              <a:buNone/>
            </a:pPr>
            <a:endParaRPr lang="en-US">
              <a:cs typeface="Calibri"/>
            </a:endParaRPr>
          </a:p>
        </p:txBody>
      </p:sp>
      <p:sp>
        <p:nvSpPr>
          <p:cNvPr id="4" name="Date Placeholder 3">
            <a:extLst>
              <a:ext uri="{FF2B5EF4-FFF2-40B4-BE49-F238E27FC236}">
                <a16:creationId xmlns:a16="http://schemas.microsoft.com/office/drawing/2014/main" id="{5B14B624-7D12-3737-7FA5-1795238399F8}"/>
              </a:ext>
            </a:extLst>
          </p:cNvPr>
          <p:cNvSpPr>
            <a:spLocks noGrp="1"/>
          </p:cNvSpPr>
          <p:nvPr>
            <p:ph type="dt" sz="half" idx="10"/>
          </p:nvPr>
        </p:nvSpPr>
        <p:spPr/>
        <p:txBody>
          <a:bodyPr/>
          <a:lstStyle/>
          <a:p>
            <a:r>
              <a:rPr lang="en-US"/>
              <a:t>SY 2019-2020 OCOO Institute  |  January 27, 2020</a:t>
            </a:r>
          </a:p>
        </p:txBody>
      </p:sp>
      <p:sp>
        <p:nvSpPr>
          <p:cNvPr id="5" name="Footer Placeholder 4">
            <a:extLst>
              <a:ext uri="{FF2B5EF4-FFF2-40B4-BE49-F238E27FC236}">
                <a16:creationId xmlns:a16="http://schemas.microsoft.com/office/drawing/2014/main" id="{349F746D-F787-C4CA-E0AD-6B7AAF42EF9C}"/>
              </a:ext>
            </a:extLst>
          </p:cNvPr>
          <p:cNvSpPr>
            <a:spLocks noGrp="1"/>
          </p:cNvSpPr>
          <p:nvPr>
            <p:ph type="ftr" sz="quarter" idx="11"/>
          </p:nvPr>
        </p:nvSpPr>
        <p:spPr/>
        <p:txBody>
          <a:bodyPr/>
          <a:lstStyle/>
          <a:p>
            <a:r>
              <a:rPr lang="en-US"/>
              <a:t>SY 2019-2020 OCOO Institute  |  January 27, 2020</a:t>
            </a:r>
          </a:p>
        </p:txBody>
      </p:sp>
      <p:sp>
        <p:nvSpPr>
          <p:cNvPr id="6" name="Text Placeholder 5">
            <a:extLst>
              <a:ext uri="{FF2B5EF4-FFF2-40B4-BE49-F238E27FC236}">
                <a16:creationId xmlns:a16="http://schemas.microsoft.com/office/drawing/2014/main" id="{62F30408-EB73-EB36-BC10-65D35D11A42A}"/>
              </a:ext>
            </a:extLst>
          </p:cNvPr>
          <p:cNvSpPr>
            <a:spLocks noGrp="1"/>
          </p:cNvSpPr>
          <p:nvPr>
            <p:ph type="body" sz="quarter" idx="13"/>
          </p:nvPr>
        </p:nvSpPr>
        <p:spPr/>
        <p:txBody>
          <a:bodyPr/>
          <a:lstStyle/>
          <a:p>
            <a:pPr algn="ctr"/>
            <a:r>
              <a:rPr lang="en-US" sz="1800" b="1" dirty="0"/>
              <a:t>School Security Division </a:t>
            </a:r>
          </a:p>
          <a:p>
            <a:pPr algn="ctr"/>
            <a:endParaRPr lang="en-US" dirty="0"/>
          </a:p>
        </p:txBody>
      </p:sp>
    </p:spTree>
    <p:extLst>
      <p:ext uri="{BB962C8B-B14F-4D97-AF65-F5344CB8AC3E}">
        <p14:creationId xmlns:p14="http://schemas.microsoft.com/office/powerpoint/2010/main" val="2157187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2B60C7-5182-44DD-B13B-9A6A9F18994F}"/>
              </a:ext>
            </a:extLst>
          </p:cNvPr>
          <p:cNvSpPr>
            <a:spLocks noGrp="1"/>
          </p:cNvSpPr>
          <p:nvPr>
            <p:ph type="body" sz="quarter" idx="13"/>
          </p:nvPr>
        </p:nvSpPr>
        <p:spPr>
          <a:xfrm>
            <a:off x="483100" y="378599"/>
            <a:ext cx="8164512" cy="388597"/>
          </a:xfrm>
        </p:spPr>
        <p:txBody>
          <a:bodyPr vert="horz" lIns="91440" tIns="45720" rIns="91440" bIns="45720" rtlCol="0" anchor="t">
            <a:normAutofit/>
          </a:bodyPr>
          <a:lstStyle/>
          <a:p>
            <a:pPr algn="ctr"/>
            <a:r>
              <a:rPr lang="en-US" sz="1800" b="1" dirty="0"/>
              <a:t>School Security Division </a:t>
            </a:r>
          </a:p>
        </p:txBody>
      </p:sp>
      <p:sp>
        <p:nvSpPr>
          <p:cNvPr id="8" name="Content Placeholder 7">
            <a:extLst>
              <a:ext uri="{FF2B5EF4-FFF2-40B4-BE49-F238E27FC236}">
                <a16:creationId xmlns:a16="http://schemas.microsoft.com/office/drawing/2014/main" id="{EDB341D1-74A3-6712-1234-2AF0C34BBA06}"/>
              </a:ext>
            </a:extLst>
          </p:cNvPr>
          <p:cNvSpPr>
            <a:spLocks noGrp="1"/>
          </p:cNvSpPr>
          <p:nvPr>
            <p:ph idx="1"/>
          </p:nvPr>
        </p:nvSpPr>
        <p:spPr>
          <a:xfrm>
            <a:off x="458967" y="2325449"/>
            <a:ext cx="8215205" cy="3473195"/>
          </a:xfrm>
        </p:spPr>
        <p:txBody>
          <a:bodyPr vert="horz" lIns="91440" tIns="45720" rIns="91440" bIns="45720" rtlCol="0" anchor="t">
            <a:noAutofit/>
          </a:bodyPr>
          <a:lstStyle/>
          <a:p>
            <a:pPr algn="ctr"/>
            <a:r>
              <a:rPr lang="en-US" sz="2600">
                <a:ea typeface="+mn-lt"/>
                <a:cs typeface="+mn-lt"/>
              </a:rPr>
              <a:t>Identify the date</a:t>
            </a:r>
            <a:endParaRPr lang="en-US">
              <a:ea typeface="+mn-lt"/>
              <a:cs typeface="+mn-lt"/>
            </a:endParaRPr>
          </a:p>
          <a:p>
            <a:pPr algn="ctr"/>
            <a:r>
              <a:rPr lang="en-US" sz="2600">
                <a:ea typeface="+mn-lt"/>
                <a:cs typeface="+mn-lt"/>
              </a:rPr>
              <a:t>beginning and ending times </a:t>
            </a:r>
            <a:endParaRPr lang="en-US">
              <a:ea typeface="+mn-lt"/>
              <a:cs typeface="+mn-lt"/>
            </a:endParaRPr>
          </a:p>
          <a:p>
            <a:pPr algn="ctr"/>
            <a:r>
              <a:rPr lang="en-US" sz="2600">
                <a:ea typeface="+mn-lt"/>
                <a:cs typeface="+mn-lt"/>
              </a:rPr>
              <a:t>cameras numbers</a:t>
            </a:r>
          </a:p>
          <a:p>
            <a:pPr algn="ctr"/>
            <a:r>
              <a:rPr lang="en-US" sz="2600">
                <a:ea typeface="+mn-lt"/>
                <a:cs typeface="+mn-lt"/>
              </a:rPr>
              <a:t>Send Request to </a:t>
            </a:r>
            <a:r>
              <a:rPr lang="en-US" sz="2600">
                <a:ea typeface="+mn-lt"/>
                <a:cs typeface="+mn-lt"/>
                <a:hlinkClick r:id="rId3"/>
              </a:rPr>
              <a:t>Franklin.Chrisman@k12.dc.gov</a:t>
            </a:r>
            <a:r>
              <a:rPr lang="en-US" sz="2600">
                <a:ea typeface="+mn-lt"/>
                <a:cs typeface="+mn-lt"/>
              </a:rPr>
              <a:t> or </a:t>
            </a:r>
            <a:r>
              <a:rPr lang="en-US" sz="2600">
                <a:ea typeface="+mn-lt"/>
                <a:cs typeface="+mn-lt"/>
                <a:hlinkClick r:id="rId4"/>
              </a:rPr>
              <a:t>Michael.Berry@k12.dc.gov</a:t>
            </a:r>
            <a:endParaRPr lang="en-US" sz="2600">
              <a:ea typeface="+mn-lt"/>
              <a:cs typeface="+mn-lt"/>
            </a:endParaRPr>
          </a:p>
          <a:p>
            <a:pPr marL="0" indent="0" algn="ctr">
              <a:buNone/>
            </a:pPr>
            <a:endParaRPr lang="en-US" sz="2600">
              <a:ea typeface="+mn-lt"/>
              <a:cs typeface="+mn-lt"/>
            </a:endParaRPr>
          </a:p>
          <a:p>
            <a:pPr algn="ctr">
              <a:buFont typeface="Wingdings"/>
              <a:buChar char="v"/>
            </a:pPr>
            <a:r>
              <a:rPr lang="en-US" sz="2600">
                <a:ea typeface="+mn-lt"/>
                <a:cs typeface="+mn-lt"/>
              </a:rPr>
              <a:t>Also, MPD can come to the school and review cameras if they need any video.</a:t>
            </a:r>
            <a:endParaRPr lang="en-US">
              <a:ea typeface="Calibri"/>
              <a:cs typeface="Calibri"/>
            </a:endParaRPr>
          </a:p>
        </p:txBody>
      </p:sp>
      <p:sp>
        <p:nvSpPr>
          <p:cNvPr id="4" name="Title 1">
            <a:extLst>
              <a:ext uri="{FF2B5EF4-FFF2-40B4-BE49-F238E27FC236}">
                <a16:creationId xmlns:a16="http://schemas.microsoft.com/office/drawing/2014/main" id="{C5A192C4-5996-21D1-2522-1D072A688D13}"/>
              </a:ext>
            </a:extLst>
          </p:cNvPr>
          <p:cNvSpPr>
            <a:spLocks noGrp="1"/>
          </p:cNvSpPr>
          <p:nvPr>
            <p:ph type="title"/>
          </p:nvPr>
        </p:nvSpPr>
        <p:spPr>
          <a:xfrm>
            <a:off x="105329" y="1209149"/>
            <a:ext cx="5550311" cy="747289"/>
          </a:xfrm>
        </p:spPr>
        <p:txBody>
          <a:bodyPr>
            <a:normAutofit fontScale="90000"/>
          </a:bodyPr>
          <a:lstStyle/>
          <a:p>
            <a:r>
              <a:rPr lang="en-US"/>
              <a:t>Requesting Video Footage</a:t>
            </a:r>
          </a:p>
        </p:txBody>
      </p:sp>
      <p:pic>
        <p:nvPicPr>
          <p:cNvPr id="2" name="Picture 2">
            <a:extLst>
              <a:ext uri="{FF2B5EF4-FFF2-40B4-BE49-F238E27FC236}">
                <a16:creationId xmlns:a16="http://schemas.microsoft.com/office/drawing/2014/main" id="{38F8E635-D9DC-5C9D-D8AE-24269A4B50CE}"/>
              </a:ext>
            </a:extLst>
          </p:cNvPr>
          <p:cNvPicPr>
            <a:picLocks noChangeAspect="1"/>
          </p:cNvPicPr>
          <p:nvPr/>
        </p:nvPicPr>
        <p:blipFill>
          <a:blip r:embed="rId5"/>
          <a:stretch>
            <a:fillRect/>
          </a:stretch>
        </p:blipFill>
        <p:spPr>
          <a:xfrm>
            <a:off x="6067373" y="955876"/>
            <a:ext cx="2743200" cy="1536192"/>
          </a:xfrm>
          <a:prstGeom prst="rect">
            <a:avLst/>
          </a:prstGeom>
        </p:spPr>
      </p:pic>
    </p:spTree>
    <p:extLst>
      <p:ext uri="{BB962C8B-B14F-4D97-AF65-F5344CB8AC3E}">
        <p14:creationId xmlns:p14="http://schemas.microsoft.com/office/powerpoint/2010/main" val="389724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2"/>
                </a:solidFill>
              </a:rPr>
              <a:t>Objectives for the Session</a:t>
            </a:r>
          </a:p>
        </p:txBody>
      </p:sp>
      <p:sp>
        <p:nvSpPr>
          <p:cNvPr id="3" name="Content Placeholder 2"/>
          <p:cNvSpPr>
            <a:spLocks noGrp="1"/>
          </p:cNvSpPr>
          <p:nvPr>
            <p:ph idx="1"/>
          </p:nvPr>
        </p:nvSpPr>
        <p:spPr/>
        <p:txBody>
          <a:bodyPr>
            <a:normAutofit lnSpcReduction="10000"/>
          </a:bodyPr>
          <a:lstStyle/>
          <a:p>
            <a:pPr marL="0" indent="0">
              <a:buNone/>
            </a:pPr>
            <a:r>
              <a:rPr lang="en-US" b="1">
                <a:solidFill>
                  <a:srgbClr val="0D4071"/>
                </a:solidFill>
              </a:rPr>
              <a:t> </a:t>
            </a:r>
            <a:r>
              <a:rPr lang="en-US" sz="3000" b="1">
                <a:solidFill>
                  <a:srgbClr val="0D4071"/>
                </a:solidFill>
              </a:rPr>
              <a:t>Participants will be able to:</a:t>
            </a:r>
          </a:p>
          <a:p>
            <a:pPr lvl="1">
              <a:buClr>
                <a:schemeClr val="tx2"/>
              </a:buClr>
            </a:pPr>
            <a:r>
              <a:rPr lang="en-US" sz="2600">
                <a:solidFill>
                  <a:srgbClr val="0D4071"/>
                </a:solidFill>
              </a:rPr>
              <a:t>become familiar with the School Security Division </a:t>
            </a:r>
          </a:p>
          <a:p>
            <a:pPr lvl="1">
              <a:buClr>
                <a:schemeClr val="tx2"/>
              </a:buClr>
            </a:pPr>
            <a:r>
              <a:rPr lang="en-US" sz="2600">
                <a:solidFill>
                  <a:srgbClr val="0D4071"/>
                </a:solidFill>
              </a:rPr>
              <a:t>define Security in our Schools</a:t>
            </a:r>
          </a:p>
          <a:p>
            <a:pPr lvl="1">
              <a:buClr>
                <a:schemeClr val="tx2"/>
              </a:buClr>
            </a:pPr>
            <a:r>
              <a:rPr lang="en-US" sz="2600">
                <a:solidFill>
                  <a:srgbClr val="0D4071"/>
                </a:solidFill>
              </a:rPr>
              <a:t>understand the “why” behind Contract Security</a:t>
            </a:r>
          </a:p>
          <a:p>
            <a:pPr lvl="1">
              <a:buClr>
                <a:schemeClr val="tx2"/>
              </a:buClr>
            </a:pPr>
            <a:r>
              <a:rPr lang="en-US" sz="2600">
                <a:solidFill>
                  <a:srgbClr val="0D4071"/>
                </a:solidFill>
              </a:rPr>
              <a:t>call out the role of Contract Officers in DCPS</a:t>
            </a:r>
          </a:p>
          <a:p>
            <a:pPr lvl="1">
              <a:buClr>
                <a:schemeClr val="tx2"/>
              </a:buClr>
            </a:pPr>
            <a:r>
              <a:rPr lang="en-US" sz="2600">
                <a:solidFill>
                  <a:srgbClr val="0D4071"/>
                </a:solidFill>
              </a:rPr>
              <a:t>outline the steps for incident reporting and making timely notifications</a:t>
            </a:r>
          </a:p>
          <a:p>
            <a:pPr lvl="1">
              <a:buClr>
                <a:schemeClr val="tx2"/>
              </a:buClr>
            </a:pPr>
            <a:r>
              <a:rPr lang="en-US" sz="2600">
                <a:solidFill>
                  <a:srgbClr val="0D4071"/>
                </a:solidFill>
              </a:rPr>
              <a:t>Recognize the importance of DCPS Special Police</a:t>
            </a:r>
          </a:p>
          <a:p>
            <a:pPr lvl="0">
              <a:buClr>
                <a:schemeClr val="tx2"/>
              </a:buClr>
            </a:pPr>
            <a:endParaRPr lang="en-US">
              <a:solidFill>
                <a:srgbClr val="0D4071"/>
              </a:solidFill>
            </a:endParaRPr>
          </a:p>
          <a:p>
            <a:pPr marL="0" indent="0">
              <a:buNone/>
            </a:pPr>
            <a:endParaRPr lang="en-US"/>
          </a:p>
          <a:p>
            <a:pPr marL="0" indent="0">
              <a:buNone/>
            </a:pPr>
            <a:endParaRPr lang="en-US"/>
          </a:p>
        </p:txBody>
      </p:sp>
      <p:sp>
        <p:nvSpPr>
          <p:cNvPr id="6" name="Slide Number Placeholder 5"/>
          <p:cNvSpPr>
            <a:spLocks noGrp="1"/>
          </p:cNvSpPr>
          <p:nvPr>
            <p:ph type="sldNum" sz="quarter" idx="12"/>
          </p:nvPr>
        </p:nvSpPr>
        <p:spPr/>
        <p:txBody>
          <a:bodyPr/>
          <a:lstStyle/>
          <a:p>
            <a:fld id="{7B9C99EC-0444-814F-B7B5-49E252465484}" type="slidenum">
              <a:rPr lang="en-US" smtClean="0"/>
              <a:t>5</a:t>
            </a:fld>
            <a:endParaRPr lang="en-US"/>
          </a:p>
        </p:txBody>
      </p:sp>
      <p:sp>
        <p:nvSpPr>
          <p:cNvPr id="7" name="Text Placeholder 3">
            <a:extLst>
              <a:ext uri="{FF2B5EF4-FFF2-40B4-BE49-F238E27FC236}">
                <a16:creationId xmlns:a16="http://schemas.microsoft.com/office/drawing/2014/main" id="{21AC8BE7-B143-44C1-BC96-5092A8B7863A}"/>
              </a:ext>
            </a:extLst>
          </p:cNvPr>
          <p:cNvSpPr txBox="1">
            <a:spLocks/>
          </p:cNvSpPr>
          <p:nvPr/>
        </p:nvSpPr>
        <p:spPr>
          <a:xfrm>
            <a:off x="522288" y="669030"/>
            <a:ext cx="8164512" cy="388597"/>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DCPS School Security</a:t>
            </a:r>
          </a:p>
        </p:txBody>
      </p:sp>
      <p:sp>
        <p:nvSpPr>
          <p:cNvPr id="9" name="Text Placeholder 5">
            <a:extLst>
              <a:ext uri="{FF2B5EF4-FFF2-40B4-BE49-F238E27FC236}">
                <a16:creationId xmlns:a16="http://schemas.microsoft.com/office/drawing/2014/main" id="{40CA07A1-5919-E2F8-7D80-EE1A7F0149E1}"/>
              </a:ext>
            </a:extLst>
          </p:cNvPr>
          <p:cNvSpPr>
            <a:spLocks noGrp="1"/>
          </p:cNvSpPr>
          <p:nvPr>
            <p:ph type="body" sz="quarter" idx="13"/>
          </p:nvPr>
        </p:nvSpPr>
        <p:spPr>
          <a:xfrm>
            <a:off x="526256" y="461707"/>
            <a:ext cx="8091487" cy="373062"/>
          </a:xfrm>
        </p:spPr>
        <p:txBody>
          <a:bodyPr>
            <a:normAutofit/>
          </a:bodyPr>
          <a:lstStyle/>
          <a:p>
            <a:pPr algn="ctr"/>
            <a:r>
              <a:rPr lang="en-US" sz="1800" b="1" dirty="0"/>
              <a:t>School Security Division </a:t>
            </a:r>
          </a:p>
        </p:txBody>
      </p:sp>
    </p:spTree>
    <p:extLst>
      <p:ext uri="{BB962C8B-B14F-4D97-AF65-F5344CB8AC3E}">
        <p14:creationId xmlns:p14="http://schemas.microsoft.com/office/powerpoint/2010/main" val="3192516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2B60C7-5182-44DD-B13B-9A6A9F18994F}"/>
              </a:ext>
            </a:extLst>
          </p:cNvPr>
          <p:cNvSpPr>
            <a:spLocks noGrp="1"/>
          </p:cNvSpPr>
          <p:nvPr>
            <p:ph type="body" sz="quarter" idx="13"/>
          </p:nvPr>
        </p:nvSpPr>
        <p:spPr>
          <a:xfrm>
            <a:off x="483100" y="378599"/>
            <a:ext cx="8164512" cy="388597"/>
          </a:xfrm>
        </p:spPr>
        <p:txBody>
          <a:bodyPr vert="horz" lIns="91440" tIns="45720" rIns="91440" bIns="45720" rtlCol="0" anchor="t">
            <a:normAutofit/>
          </a:bodyPr>
          <a:lstStyle/>
          <a:p>
            <a:pPr algn="ctr"/>
            <a:r>
              <a:rPr lang="en-US" sz="1800" b="1" dirty="0"/>
              <a:t>School Security Division </a:t>
            </a:r>
          </a:p>
        </p:txBody>
      </p:sp>
      <p:sp>
        <p:nvSpPr>
          <p:cNvPr id="8" name="Content Placeholder 7">
            <a:extLst>
              <a:ext uri="{FF2B5EF4-FFF2-40B4-BE49-F238E27FC236}">
                <a16:creationId xmlns:a16="http://schemas.microsoft.com/office/drawing/2014/main" id="{EDB341D1-74A3-6712-1234-2AF0C34BBA06}"/>
              </a:ext>
            </a:extLst>
          </p:cNvPr>
          <p:cNvSpPr>
            <a:spLocks noGrp="1"/>
          </p:cNvSpPr>
          <p:nvPr>
            <p:ph idx="1"/>
          </p:nvPr>
        </p:nvSpPr>
        <p:spPr>
          <a:xfrm>
            <a:off x="433708" y="1719217"/>
            <a:ext cx="8265723" cy="4609880"/>
          </a:xfrm>
        </p:spPr>
        <p:txBody>
          <a:bodyPr vert="horz" lIns="91440" tIns="45720" rIns="91440" bIns="45720" rtlCol="0" anchor="t">
            <a:noAutofit/>
          </a:bodyPr>
          <a:lstStyle/>
          <a:p>
            <a:pPr marL="0" indent="0" algn="ctr">
              <a:buNone/>
            </a:pPr>
            <a:endParaRPr lang="en-US" sz="3600">
              <a:ea typeface="+mn-lt"/>
              <a:cs typeface="+mn-lt"/>
            </a:endParaRPr>
          </a:p>
          <a:p>
            <a:pPr marL="0" indent="0" algn="ctr">
              <a:buNone/>
            </a:pPr>
            <a:endParaRPr lang="en-US">
              <a:ea typeface="+mn-lt"/>
              <a:cs typeface="+mn-lt"/>
            </a:endParaRPr>
          </a:p>
          <a:p>
            <a:pPr marL="0" indent="0" algn="ctr">
              <a:buNone/>
            </a:pPr>
            <a:r>
              <a:rPr lang="en-US" sz="2600">
                <a:ea typeface="+mn-lt"/>
                <a:cs typeface="+mn-lt"/>
              </a:rPr>
              <a:t>Video footage is not to be recorded on personal devices or shared with the public by any means.</a:t>
            </a:r>
            <a:endParaRPr lang="en-US">
              <a:ea typeface="Calibri"/>
              <a:cs typeface="Calibri"/>
            </a:endParaRPr>
          </a:p>
        </p:txBody>
      </p:sp>
      <p:pic>
        <p:nvPicPr>
          <p:cNvPr id="2" name="Picture 2" descr="A picture containing text&#10;&#10;Description automatically generated">
            <a:extLst>
              <a:ext uri="{FF2B5EF4-FFF2-40B4-BE49-F238E27FC236}">
                <a16:creationId xmlns:a16="http://schemas.microsoft.com/office/drawing/2014/main" id="{1141D463-97E4-9A5A-7A86-666609A59146}"/>
              </a:ext>
            </a:extLst>
          </p:cNvPr>
          <p:cNvPicPr>
            <a:picLocks noChangeAspect="1"/>
          </p:cNvPicPr>
          <p:nvPr/>
        </p:nvPicPr>
        <p:blipFill>
          <a:blip r:embed="rId2"/>
          <a:stretch>
            <a:fillRect/>
          </a:stretch>
        </p:blipFill>
        <p:spPr>
          <a:xfrm>
            <a:off x="5246854" y="3987739"/>
            <a:ext cx="3424368" cy="2317837"/>
          </a:xfrm>
          <a:prstGeom prst="rect">
            <a:avLst/>
          </a:prstGeom>
        </p:spPr>
      </p:pic>
      <p:pic>
        <p:nvPicPr>
          <p:cNvPr id="7" name="Picture 6" descr="A picture containing text, electronics, display, computer&#10;&#10;Description automatically generated">
            <a:extLst>
              <a:ext uri="{FF2B5EF4-FFF2-40B4-BE49-F238E27FC236}">
                <a16:creationId xmlns:a16="http://schemas.microsoft.com/office/drawing/2014/main" id="{7919915C-6444-BB15-0E60-CAB9B44350A9}"/>
              </a:ext>
            </a:extLst>
          </p:cNvPr>
          <p:cNvPicPr>
            <a:picLocks noChangeAspect="1"/>
          </p:cNvPicPr>
          <p:nvPr/>
        </p:nvPicPr>
        <p:blipFill>
          <a:blip r:embed="rId3"/>
          <a:stretch>
            <a:fillRect/>
          </a:stretch>
        </p:blipFill>
        <p:spPr>
          <a:xfrm>
            <a:off x="990179" y="4208261"/>
            <a:ext cx="3804106" cy="1902053"/>
          </a:xfrm>
          <a:prstGeom prst="rect">
            <a:avLst/>
          </a:prstGeom>
        </p:spPr>
      </p:pic>
      <p:pic>
        <p:nvPicPr>
          <p:cNvPr id="3" name="Picture 4" descr="A picture containing diagram&#10;&#10;Description automatically generated">
            <a:extLst>
              <a:ext uri="{FF2B5EF4-FFF2-40B4-BE49-F238E27FC236}">
                <a16:creationId xmlns:a16="http://schemas.microsoft.com/office/drawing/2014/main" id="{D2DE650F-3ED9-E581-E8CC-FBAB42FD439D}"/>
              </a:ext>
            </a:extLst>
          </p:cNvPr>
          <p:cNvPicPr>
            <a:picLocks noChangeAspect="1"/>
          </p:cNvPicPr>
          <p:nvPr/>
        </p:nvPicPr>
        <p:blipFill>
          <a:blip r:embed="rId4"/>
          <a:stretch>
            <a:fillRect/>
          </a:stretch>
        </p:blipFill>
        <p:spPr>
          <a:xfrm>
            <a:off x="2467054" y="1014755"/>
            <a:ext cx="4487747" cy="1974147"/>
          </a:xfrm>
          <a:prstGeom prst="rect">
            <a:avLst/>
          </a:prstGeom>
        </p:spPr>
      </p:pic>
    </p:spTree>
    <p:extLst>
      <p:ext uri="{BB962C8B-B14F-4D97-AF65-F5344CB8AC3E}">
        <p14:creationId xmlns:p14="http://schemas.microsoft.com/office/powerpoint/2010/main" val="1458487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3186-8716-DB6C-7E39-970B18C4AD5B}"/>
              </a:ext>
            </a:extLst>
          </p:cNvPr>
          <p:cNvSpPr>
            <a:spLocks noGrp="1"/>
          </p:cNvSpPr>
          <p:nvPr>
            <p:ph type="title"/>
          </p:nvPr>
        </p:nvSpPr>
        <p:spPr/>
        <p:txBody>
          <a:bodyPr>
            <a:normAutofit fontScale="90000"/>
          </a:bodyPr>
          <a:lstStyle/>
          <a:p>
            <a:r>
              <a:rPr lang="en-US"/>
              <a:t>CCTV Footage</a:t>
            </a:r>
          </a:p>
        </p:txBody>
      </p:sp>
      <p:sp>
        <p:nvSpPr>
          <p:cNvPr id="3" name="Content Placeholder 2">
            <a:extLst>
              <a:ext uri="{FF2B5EF4-FFF2-40B4-BE49-F238E27FC236}">
                <a16:creationId xmlns:a16="http://schemas.microsoft.com/office/drawing/2014/main" id="{7E6AE0AB-A8A9-C932-21F0-EC59B25C4A61}"/>
              </a:ext>
            </a:extLst>
          </p:cNvPr>
          <p:cNvSpPr>
            <a:spLocks noGrp="1"/>
          </p:cNvSpPr>
          <p:nvPr>
            <p:ph idx="1"/>
          </p:nvPr>
        </p:nvSpPr>
        <p:spPr/>
        <p:txBody>
          <a:bodyPr>
            <a:normAutofit fontScale="70000" lnSpcReduction="20000"/>
          </a:bodyPr>
          <a:lstStyle/>
          <a:p>
            <a:pPr marL="0" indent="0" algn="ctr">
              <a:buNone/>
            </a:pPr>
            <a:r>
              <a:rPr lang="en-US" b="1"/>
              <a:t>Video footage should not be released without the proper authorization. </a:t>
            </a:r>
          </a:p>
          <a:p>
            <a:pPr marL="0" indent="0">
              <a:buNone/>
            </a:pPr>
            <a:endParaRPr lang="en-US"/>
          </a:p>
          <a:p>
            <a:pPr marL="0" indent="0" algn="ctr">
              <a:buNone/>
            </a:pPr>
            <a:r>
              <a:rPr lang="en-US" sz="2900" i="1"/>
              <a:t>The law requires DCPS to withhold release of or access to video footage showing minor children for privacy reasons since DCPS lacks the technical capacity to blur images of minor children.  Video footage containing images of minor children and other individuals is only released by DCPS pursuant to law enforcement request, subpoena, or court order.  However, if the footage is used to support student disciplinary action and becomes an education record, DCPS and the Office of Administrative Hearings provide for footage to be shown during the hearing as evidence, but parents are not entitled to retain a copy of such footage. </a:t>
            </a:r>
          </a:p>
        </p:txBody>
      </p:sp>
      <p:sp>
        <p:nvSpPr>
          <p:cNvPr id="6" name="Text Placeholder 5">
            <a:extLst>
              <a:ext uri="{FF2B5EF4-FFF2-40B4-BE49-F238E27FC236}">
                <a16:creationId xmlns:a16="http://schemas.microsoft.com/office/drawing/2014/main" id="{41189BE8-E245-2D1E-4E86-967BE65EE423}"/>
              </a:ext>
            </a:extLst>
          </p:cNvPr>
          <p:cNvSpPr>
            <a:spLocks noGrp="1"/>
          </p:cNvSpPr>
          <p:nvPr>
            <p:ph type="body" sz="quarter" idx="13"/>
          </p:nvPr>
        </p:nvSpPr>
        <p:spPr/>
        <p:txBody>
          <a:bodyPr/>
          <a:lstStyle/>
          <a:p>
            <a:pPr algn="ctr"/>
            <a:r>
              <a:rPr lang="en-US" sz="1800" b="1" dirty="0"/>
              <a:t>School Security Division </a:t>
            </a:r>
          </a:p>
        </p:txBody>
      </p:sp>
    </p:spTree>
    <p:extLst>
      <p:ext uri="{BB962C8B-B14F-4D97-AF65-F5344CB8AC3E}">
        <p14:creationId xmlns:p14="http://schemas.microsoft.com/office/powerpoint/2010/main" val="4009523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18153D0B-54C9-4A34-A36F-F75DEBBC6F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4200" y="1071696"/>
            <a:ext cx="2727960" cy="2727960"/>
          </a:xfrm>
          <a:prstGeom prst="rect">
            <a:avLst/>
          </a:prstGeom>
        </p:spPr>
      </p:pic>
      <p:sp>
        <p:nvSpPr>
          <p:cNvPr id="2" name="Title 1">
            <a:extLst>
              <a:ext uri="{FF2B5EF4-FFF2-40B4-BE49-F238E27FC236}">
                <a16:creationId xmlns:a16="http://schemas.microsoft.com/office/drawing/2014/main" id="{3FEA4443-642C-4EBB-93B3-5D4F6593ED2B}"/>
              </a:ext>
            </a:extLst>
          </p:cNvPr>
          <p:cNvSpPr>
            <a:spLocks noGrp="1"/>
          </p:cNvSpPr>
          <p:nvPr>
            <p:ph type="title"/>
          </p:nvPr>
        </p:nvSpPr>
        <p:spPr/>
        <p:txBody>
          <a:bodyPr>
            <a:normAutofit fontScale="90000"/>
          </a:bodyPr>
          <a:lstStyle/>
          <a:p>
            <a:r>
              <a:rPr lang="en-US"/>
              <a:t>Thank you .. Questions?</a:t>
            </a:r>
          </a:p>
        </p:txBody>
      </p:sp>
      <p:sp>
        <p:nvSpPr>
          <p:cNvPr id="3" name="Content Placeholder 2">
            <a:extLst>
              <a:ext uri="{FF2B5EF4-FFF2-40B4-BE49-F238E27FC236}">
                <a16:creationId xmlns:a16="http://schemas.microsoft.com/office/drawing/2014/main" id="{971302A7-06D1-49F0-A7C6-EAF804D219CC}"/>
              </a:ext>
            </a:extLst>
          </p:cNvPr>
          <p:cNvSpPr>
            <a:spLocks noGrp="1"/>
          </p:cNvSpPr>
          <p:nvPr>
            <p:ph idx="1"/>
          </p:nvPr>
        </p:nvSpPr>
        <p:spPr>
          <a:xfrm>
            <a:off x="0" y="4005463"/>
            <a:ext cx="9220200" cy="1765877"/>
          </a:xfrm>
        </p:spPr>
        <p:txBody>
          <a:bodyPr vert="horz" lIns="91440" tIns="45720" rIns="91440" bIns="45720" rtlCol="0" anchor="t">
            <a:normAutofit fontScale="32500" lnSpcReduction="20000"/>
          </a:bodyPr>
          <a:lstStyle/>
          <a:p>
            <a:pPr marL="0" indent="0" algn="ctr">
              <a:buNone/>
            </a:pPr>
            <a:endParaRPr lang="en-US" sz="7400">
              <a:cs typeface="Calibri"/>
            </a:endParaRPr>
          </a:p>
          <a:p>
            <a:pPr marL="0" indent="0" algn="ctr">
              <a:buNone/>
            </a:pPr>
            <a:r>
              <a:rPr lang="en-US" sz="7400"/>
              <a:t>Franklin “Skip” Chrisman  202-373-4578  </a:t>
            </a:r>
            <a:r>
              <a:rPr lang="en-US" sz="7400">
                <a:hlinkClick r:id="rId4"/>
              </a:rPr>
              <a:t>Franklin.Chrisman@k12.dc.gov</a:t>
            </a:r>
            <a:endParaRPr lang="en-US" sz="7400"/>
          </a:p>
          <a:p>
            <a:pPr marL="0" indent="0" algn="ctr">
              <a:buNone/>
            </a:pPr>
            <a:r>
              <a:rPr lang="en-US" sz="7400"/>
              <a:t>Michael Berry  202-373-4614  </a:t>
            </a:r>
            <a:r>
              <a:rPr lang="en-US" sz="7400">
                <a:hlinkClick r:id="rId5"/>
              </a:rPr>
              <a:t>Michael.Berry@k12.dc.gov</a:t>
            </a:r>
            <a:endParaRPr lang="en-US" sz="7400"/>
          </a:p>
          <a:p>
            <a:pPr marL="0" indent="0" algn="ctr">
              <a:buNone/>
            </a:pPr>
            <a:br>
              <a:rPr lang="en-US"/>
            </a:br>
            <a:endParaRPr lang="en-US">
              <a:ea typeface="Calibri"/>
              <a:cs typeface="Calibri"/>
            </a:endParaRPr>
          </a:p>
        </p:txBody>
      </p:sp>
      <p:sp>
        <p:nvSpPr>
          <p:cNvPr id="6" name="Text Placeholder 5">
            <a:extLst>
              <a:ext uri="{FF2B5EF4-FFF2-40B4-BE49-F238E27FC236}">
                <a16:creationId xmlns:a16="http://schemas.microsoft.com/office/drawing/2014/main" id="{BB507984-A45E-436A-B0C8-8C79544C2C81}"/>
              </a:ext>
            </a:extLst>
          </p:cNvPr>
          <p:cNvSpPr>
            <a:spLocks noGrp="1"/>
          </p:cNvSpPr>
          <p:nvPr>
            <p:ph type="body" sz="quarter" idx="13"/>
          </p:nvPr>
        </p:nvSpPr>
        <p:spPr/>
        <p:txBody>
          <a:bodyPr vert="horz" lIns="91440" tIns="45720" rIns="91440" bIns="45720" rtlCol="0" anchor="t">
            <a:normAutofit/>
          </a:bodyPr>
          <a:lstStyle/>
          <a:p>
            <a:pPr algn="ctr"/>
            <a:r>
              <a:rPr lang="en-US" b="1" dirty="0"/>
              <a:t>S</a:t>
            </a:r>
            <a:r>
              <a:rPr lang="en-US" sz="1800" b="1" dirty="0"/>
              <a:t>chool Security Division </a:t>
            </a:r>
          </a:p>
          <a:p>
            <a:endParaRPr lang="en-US" dirty="0"/>
          </a:p>
        </p:txBody>
      </p:sp>
      <p:pic>
        <p:nvPicPr>
          <p:cNvPr id="7" name="Picture 5" descr="small_OCOO">
            <a:extLst>
              <a:ext uri="{FF2B5EF4-FFF2-40B4-BE49-F238E27FC236}">
                <a16:creationId xmlns:a16="http://schemas.microsoft.com/office/drawing/2014/main" id="{F8FB79C9-EB14-461B-B04F-A63B02C869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05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B819-6758-4A3C-942B-7333B879460C}"/>
              </a:ext>
            </a:extLst>
          </p:cNvPr>
          <p:cNvSpPr>
            <a:spLocks noGrp="1"/>
          </p:cNvSpPr>
          <p:nvPr>
            <p:ph type="title"/>
          </p:nvPr>
        </p:nvSpPr>
        <p:spPr>
          <a:xfrm>
            <a:off x="522114" y="919316"/>
            <a:ext cx="8164686" cy="734660"/>
          </a:xfrm>
        </p:spPr>
        <p:txBody>
          <a:bodyPr>
            <a:normAutofit fontScale="90000"/>
          </a:bodyPr>
          <a:lstStyle/>
          <a:p>
            <a:r>
              <a:rPr lang="en-US"/>
              <a:t>Functions of School Security Division</a:t>
            </a:r>
          </a:p>
        </p:txBody>
      </p:sp>
      <p:grpSp>
        <p:nvGrpSpPr>
          <p:cNvPr id="7" name="Group 6">
            <a:extLst>
              <a:ext uri="{FF2B5EF4-FFF2-40B4-BE49-F238E27FC236}">
                <a16:creationId xmlns:a16="http://schemas.microsoft.com/office/drawing/2014/main" id="{7C7D8483-389F-42BA-AE78-EF8AFB66C362}"/>
              </a:ext>
            </a:extLst>
          </p:cNvPr>
          <p:cNvGrpSpPr/>
          <p:nvPr/>
        </p:nvGrpSpPr>
        <p:grpSpPr>
          <a:xfrm>
            <a:off x="1963712" y="2882375"/>
            <a:ext cx="1793135" cy="1705626"/>
            <a:chOff x="752989" y="1039583"/>
            <a:chExt cx="1793135" cy="1705626"/>
          </a:xfrm>
        </p:grpSpPr>
        <p:sp>
          <p:nvSpPr>
            <p:cNvPr id="8" name="Oval 7">
              <a:extLst>
                <a:ext uri="{FF2B5EF4-FFF2-40B4-BE49-F238E27FC236}">
                  <a16:creationId xmlns:a16="http://schemas.microsoft.com/office/drawing/2014/main" id="{76B4F1AE-22FD-49B4-8C43-F48271F335F1}"/>
                </a:ext>
              </a:extLst>
            </p:cNvPr>
            <p:cNvSpPr/>
            <p:nvPr/>
          </p:nvSpPr>
          <p:spPr>
            <a:xfrm>
              <a:off x="752989" y="1039583"/>
              <a:ext cx="1793135" cy="1705626"/>
            </a:xfrm>
            <a:prstGeom prst="ellipse">
              <a:avLst/>
            </a:prstGeom>
            <a:ln>
              <a:solidFill>
                <a:srgbClr val="EEF1B7"/>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24">
              <a:extLst>
                <a:ext uri="{FF2B5EF4-FFF2-40B4-BE49-F238E27FC236}">
                  <a16:creationId xmlns:a16="http://schemas.microsoft.com/office/drawing/2014/main" id="{3BC682CA-FC04-4B7A-839C-CDD336CA00AA}"/>
                </a:ext>
              </a:extLst>
            </p:cNvPr>
            <p:cNvSpPr txBox="1"/>
            <p:nvPr/>
          </p:nvSpPr>
          <p:spPr>
            <a:xfrm>
              <a:off x="1015588" y="1289366"/>
              <a:ext cx="1267937" cy="1206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a:t>Operations</a:t>
              </a:r>
              <a:endParaRPr lang="en-US" sz="2800" kern="1200"/>
            </a:p>
          </p:txBody>
        </p:sp>
      </p:grpSp>
      <p:grpSp>
        <p:nvGrpSpPr>
          <p:cNvPr id="11" name="Group 10">
            <a:extLst>
              <a:ext uri="{FF2B5EF4-FFF2-40B4-BE49-F238E27FC236}">
                <a16:creationId xmlns:a16="http://schemas.microsoft.com/office/drawing/2014/main" id="{EFE3834A-2449-4C0D-B8B4-6B01DC3A9EF4}"/>
              </a:ext>
            </a:extLst>
          </p:cNvPr>
          <p:cNvGrpSpPr/>
          <p:nvPr/>
        </p:nvGrpSpPr>
        <p:grpSpPr>
          <a:xfrm>
            <a:off x="3725605" y="1600200"/>
            <a:ext cx="1793135" cy="1705626"/>
            <a:chOff x="2411714" y="-165551"/>
            <a:chExt cx="1793135" cy="1705626"/>
          </a:xfrm>
        </p:grpSpPr>
        <p:sp>
          <p:nvSpPr>
            <p:cNvPr id="12" name="Oval 11">
              <a:extLst>
                <a:ext uri="{FF2B5EF4-FFF2-40B4-BE49-F238E27FC236}">
                  <a16:creationId xmlns:a16="http://schemas.microsoft.com/office/drawing/2014/main" id="{8ACFFA0E-78AE-4E21-AFA6-A67CD315F7F5}"/>
                </a:ext>
              </a:extLst>
            </p:cNvPr>
            <p:cNvSpPr/>
            <p:nvPr/>
          </p:nvSpPr>
          <p:spPr>
            <a:xfrm>
              <a:off x="2411714" y="-165551"/>
              <a:ext cx="1793135" cy="1705626"/>
            </a:xfrm>
            <a:prstGeom prst="ellipse">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8">
              <a:extLst>
                <a:ext uri="{FF2B5EF4-FFF2-40B4-BE49-F238E27FC236}">
                  <a16:creationId xmlns:a16="http://schemas.microsoft.com/office/drawing/2014/main" id="{3DFD5220-436F-4832-92E7-B72A82DD1E50}"/>
                </a:ext>
              </a:extLst>
            </p:cNvPr>
            <p:cNvSpPr txBox="1"/>
            <p:nvPr/>
          </p:nvSpPr>
          <p:spPr>
            <a:xfrm>
              <a:off x="2601561" y="84232"/>
              <a:ext cx="1449892" cy="120606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School Security</a:t>
              </a:r>
              <a:r>
                <a:rPr lang="en-US" sz="2000" kern="1200"/>
                <a:t> </a:t>
              </a:r>
              <a:r>
                <a:rPr lang="en-US" sz="1600" kern="1200"/>
                <a:t>Contract Officer</a:t>
              </a:r>
              <a:endParaRPr lang="en-US" sz="2000" kern="1200"/>
            </a:p>
          </p:txBody>
        </p:sp>
      </p:grpSp>
      <p:grpSp>
        <p:nvGrpSpPr>
          <p:cNvPr id="14" name="Group 13">
            <a:extLst>
              <a:ext uri="{FF2B5EF4-FFF2-40B4-BE49-F238E27FC236}">
                <a16:creationId xmlns:a16="http://schemas.microsoft.com/office/drawing/2014/main" id="{DCED678B-DFF5-4C0D-97D4-4B7A5FDA571A}"/>
              </a:ext>
            </a:extLst>
          </p:cNvPr>
          <p:cNvGrpSpPr/>
          <p:nvPr/>
        </p:nvGrpSpPr>
        <p:grpSpPr>
          <a:xfrm>
            <a:off x="5487498" y="2866374"/>
            <a:ext cx="1793135" cy="1705626"/>
            <a:chOff x="4070440" y="1039583"/>
            <a:chExt cx="1793135" cy="1705626"/>
          </a:xfrm>
        </p:grpSpPr>
        <p:sp>
          <p:nvSpPr>
            <p:cNvPr id="15" name="Oval 14">
              <a:extLst>
                <a:ext uri="{FF2B5EF4-FFF2-40B4-BE49-F238E27FC236}">
                  <a16:creationId xmlns:a16="http://schemas.microsoft.com/office/drawing/2014/main" id="{FA1F7568-970F-4AD5-B044-FC8CCC5CFA61}"/>
                </a:ext>
              </a:extLst>
            </p:cNvPr>
            <p:cNvSpPr/>
            <p:nvPr/>
          </p:nvSpPr>
          <p:spPr>
            <a:xfrm>
              <a:off x="4070440" y="1039583"/>
              <a:ext cx="1793135" cy="1705626"/>
            </a:xfrm>
            <a:prstGeom prst="ellipse">
              <a:avLst/>
            </a:prstGeom>
            <a:ln>
              <a:solidFill>
                <a:srgbClr val="EEF1B7"/>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2">
              <a:extLst>
                <a:ext uri="{FF2B5EF4-FFF2-40B4-BE49-F238E27FC236}">
                  <a16:creationId xmlns:a16="http://schemas.microsoft.com/office/drawing/2014/main" id="{E4E9B4D2-00E1-48BF-933C-001AE092AB99}"/>
                </a:ext>
              </a:extLst>
            </p:cNvPr>
            <p:cNvSpPr txBox="1"/>
            <p:nvPr/>
          </p:nvSpPr>
          <p:spPr>
            <a:xfrm>
              <a:off x="4333039" y="1289366"/>
              <a:ext cx="1267937" cy="1206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Physical Security</a:t>
              </a:r>
            </a:p>
          </p:txBody>
        </p:sp>
      </p:grpSp>
      <p:sp>
        <p:nvSpPr>
          <p:cNvPr id="20" name="Oval 16">
            <a:extLst>
              <a:ext uri="{FF2B5EF4-FFF2-40B4-BE49-F238E27FC236}">
                <a16:creationId xmlns:a16="http://schemas.microsoft.com/office/drawing/2014/main" id="{7004AB8E-105D-446C-B901-06739A96F8B1}"/>
              </a:ext>
            </a:extLst>
          </p:cNvPr>
          <p:cNvSpPr txBox="1"/>
          <p:nvPr/>
        </p:nvSpPr>
        <p:spPr>
          <a:xfrm>
            <a:off x="5056663" y="4537859"/>
            <a:ext cx="1267937" cy="1206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Emergency Plain &amp; Guidance</a:t>
            </a:r>
          </a:p>
        </p:txBody>
      </p:sp>
      <p:grpSp>
        <p:nvGrpSpPr>
          <p:cNvPr id="21" name="Group 20">
            <a:extLst>
              <a:ext uri="{FF2B5EF4-FFF2-40B4-BE49-F238E27FC236}">
                <a16:creationId xmlns:a16="http://schemas.microsoft.com/office/drawing/2014/main" id="{928A0258-9FAC-4C15-AE9E-CD8DEDAD11B0}"/>
              </a:ext>
            </a:extLst>
          </p:cNvPr>
          <p:cNvGrpSpPr/>
          <p:nvPr/>
        </p:nvGrpSpPr>
        <p:grpSpPr>
          <a:xfrm>
            <a:off x="3696162" y="4262091"/>
            <a:ext cx="1793135" cy="1705626"/>
            <a:chOff x="1386565" y="2989532"/>
            <a:chExt cx="1793135" cy="1705626"/>
          </a:xfrm>
        </p:grpSpPr>
        <p:sp>
          <p:nvSpPr>
            <p:cNvPr id="22" name="Oval 21">
              <a:extLst>
                <a:ext uri="{FF2B5EF4-FFF2-40B4-BE49-F238E27FC236}">
                  <a16:creationId xmlns:a16="http://schemas.microsoft.com/office/drawing/2014/main" id="{413A4074-16FA-49DB-95AA-83BF14332176}"/>
                </a:ext>
              </a:extLst>
            </p:cNvPr>
            <p:cNvSpPr/>
            <p:nvPr/>
          </p:nvSpPr>
          <p:spPr>
            <a:xfrm>
              <a:off x="1386565" y="2989532"/>
              <a:ext cx="1793135" cy="1705626"/>
            </a:xfrm>
            <a:prstGeom prst="ellipse">
              <a:avLst/>
            </a:prstGeom>
            <a:ln>
              <a:solidFill>
                <a:srgbClr val="EEF1B7"/>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0">
              <a:extLst>
                <a:ext uri="{FF2B5EF4-FFF2-40B4-BE49-F238E27FC236}">
                  <a16:creationId xmlns:a16="http://schemas.microsoft.com/office/drawing/2014/main" id="{08193DF0-5D14-42CF-8496-8314E4460A32}"/>
                </a:ext>
              </a:extLst>
            </p:cNvPr>
            <p:cNvSpPr txBox="1"/>
            <p:nvPr/>
          </p:nvSpPr>
          <p:spPr>
            <a:xfrm>
              <a:off x="1649164" y="3239315"/>
              <a:ext cx="1267937" cy="1206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DCPS Police Patrol Unit </a:t>
              </a:r>
            </a:p>
          </p:txBody>
        </p:sp>
      </p:grpSp>
      <p:grpSp>
        <p:nvGrpSpPr>
          <p:cNvPr id="27" name="Group 26">
            <a:extLst>
              <a:ext uri="{FF2B5EF4-FFF2-40B4-BE49-F238E27FC236}">
                <a16:creationId xmlns:a16="http://schemas.microsoft.com/office/drawing/2014/main" id="{C5169FB7-ED4F-4CCE-B0FF-8AAC60C36CF8}"/>
              </a:ext>
            </a:extLst>
          </p:cNvPr>
          <p:cNvGrpSpPr/>
          <p:nvPr/>
        </p:nvGrpSpPr>
        <p:grpSpPr>
          <a:xfrm rot="15923663">
            <a:off x="3522171" y="4569766"/>
            <a:ext cx="36451" cy="73780"/>
            <a:chOff x="2796317" y="3074033"/>
            <a:chExt cx="36451" cy="73780"/>
          </a:xfrm>
        </p:grpSpPr>
        <p:sp>
          <p:nvSpPr>
            <p:cNvPr id="28" name="Straight Connector 17">
              <a:extLst>
                <a:ext uri="{FF2B5EF4-FFF2-40B4-BE49-F238E27FC236}">
                  <a16:creationId xmlns:a16="http://schemas.microsoft.com/office/drawing/2014/main" id="{93999D6C-AB33-4E76-ADF8-076E092BEBC9}"/>
                </a:ext>
              </a:extLst>
            </p:cNvPr>
            <p:cNvSpPr/>
            <p:nvPr/>
          </p:nvSpPr>
          <p:spPr>
            <a:xfrm rot="7560000">
              <a:off x="2777653" y="3092697"/>
              <a:ext cx="73780" cy="36451"/>
            </a:xfrm>
            <a:custGeom>
              <a:avLst/>
              <a:gdLst/>
              <a:ahLst/>
              <a:cxnLst/>
              <a:rect l="0" t="0" r="0" b="0"/>
              <a:pathLst>
                <a:path>
                  <a:moveTo>
                    <a:pt x="0" y="18225"/>
                  </a:moveTo>
                  <a:lnTo>
                    <a:pt x="73780" y="182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Straight Connector 18">
              <a:extLst>
                <a:ext uri="{FF2B5EF4-FFF2-40B4-BE49-F238E27FC236}">
                  <a16:creationId xmlns:a16="http://schemas.microsoft.com/office/drawing/2014/main" id="{AAF4153B-E93E-43E0-9D46-EFEFC45E938D}"/>
                </a:ext>
              </a:extLst>
            </p:cNvPr>
            <p:cNvSpPr txBox="1"/>
            <p:nvPr/>
          </p:nvSpPr>
          <p:spPr>
            <a:xfrm rot="18360000">
              <a:off x="2812698" y="3109079"/>
              <a:ext cx="3689" cy="3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30" name="Group 29">
            <a:extLst>
              <a:ext uri="{FF2B5EF4-FFF2-40B4-BE49-F238E27FC236}">
                <a16:creationId xmlns:a16="http://schemas.microsoft.com/office/drawing/2014/main" id="{B3283D02-36C0-4B4D-A34F-456C75FEB95A}"/>
              </a:ext>
            </a:extLst>
          </p:cNvPr>
          <p:cNvGrpSpPr/>
          <p:nvPr/>
        </p:nvGrpSpPr>
        <p:grpSpPr>
          <a:xfrm>
            <a:off x="3581400" y="2963209"/>
            <a:ext cx="36451" cy="73780"/>
            <a:chOff x="2796317" y="3074033"/>
            <a:chExt cx="36451" cy="73780"/>
          </a:xfrm>
        </p:grpSpPr>
        <p:sp>
          <p:nvSpPr>
            <p:cNvPr id="31" name="Straight Connector 17">
              <a:extLst>
                <a:ext uri="{FF2B5EF4-FFF2-40B4-BE49-F238E27FC236}">
                  <a16:creationId xmlns:a16="http://schemas.microsoft.com/office/drawing/2014/main" id="{46F52A52-ED91-465B-87DA-0DF06239523F}"/>
                </a:ext>
              </a:extLst>
            </p:cNvPr>
            <p:cNvSpPr/>
            <p:nvPr/>
          </p:nvSpPr>
          <p:spPr>
            <a:xfrm rot="7560000">
              <a:off x="2777653" y="3092697"/>
              <a:ext cx="73780" cy="36451"/>
            </a:xfrm>
            <a:custGeom>
              <a:avLst/>
              <a:gdLst/>
              <a:ahLst/>
              <a:cxnLst/>
              <a:rect l="0" t="0" r="0" b="0"/>
              <a:pathLst>
                <a:path>
                  <a:moveTo>
                    <a:pt x="0" y="18225"/>
                  </a:moveTo>
                  <a:lnTo>
                    <a:pt x="73780" y="182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Straight Connector 18">
              <a:extLst>
                <a:ext uri="{FF2B5EF4-FFF2-40B4-BE49-F238E27FC236}">
                  <a16:creationId xmlns:a16="http://schemas.microsoft.com/office/drawing/2014/main" id="{5D32787D-FF8C-43BD-A028-5296D3524373}"/>
                </a:ext>
              </a:extLst>
            </p:cNvPr>
            <p:cNvSpPr txBox="1"/>
            <p:nvPr/>
          </p:nvSpPr>
          <p:spPr>
            <a:xfrm rot="18360000">
              <a:off x="2812698" y="3109079"/>
              <a:ext cx="3689" cy="3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33" name="Group 32">
            <a:extLst>
              <a:ext uri="{FF2B5EF4-FFF2-40B4-BE49-F238E27FC236}">
                <a16:creationId xmlns:a16="http://schemas.microsoft.com/office/drawing/2014/main" id="{F7F5CE12-094A-40BC-88B2-FEDBC306E558}"/>
              </a:ext>
            </a:extLst>
          </p:cNvPr>
          <p:cNvGrpSpPr/>
          <p:nvPr/>
        </p:nvGrpSpPr>
        <p:grpSpPr>
          <a:xfrm rot="5737350">
            <a:off x="5582873" y="2956663"/>
            <a:ext cx="36451" cy="73780"/>
            <a:chOff x="2796317" y="3074033"/>
            <a:chExt cx="36451" cy="73780"/>
          </a:xfrm>
        </p:grpSpPr>
        <p:sp>
          <p:nvSpPr>
            <p:cNvPr id="34" name="Straight Connector 17">
              <a:extLst>
                <a:ext uri="{FF2B5EF4-FFF2-40B4-BE49-F238E27FC236}">
                  <a16:creationId xmlns:a16="http://schemas.microsoft.com/office/drawing/2014/main" id="{A7ED1296-BF3B-4299-B41D-40269742A29C}"/>
                </a:ext>
              </a:extLst>
            </p:cNvPr>
            <p:cNvSpPr/>
            <p:nvPr/>
          </p:nvSpPr>
          <p:spPr>
            <a:xfrm rot="7560000">
              <a:off x="2777653" y="3092697"/>
              <a:ext cx="73780" cy="36451"/>
            </a:xfrm>
            <a:custGeom>
              <a:avLst/>
              <a:gdLst/>
              <a:ahLst/>
              <a:cxnLst/>
              <a:rect l="0" t="0" r="0" b="0"/>
              <a:pathLst>
                <a:path>
                  <a:moveTo>
                    <a:pt x="0" y="18225"/>
                  </a:moveTo>
                  <a:lnTo>
                    <a:pt x="73780" y="182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Straight Connector 18">
              <a:extLst>
                <a:ext uri="{FF2B5EF4-FFF2-40B4-BE49-F238E27FC236}">
                  <a16:creationId xmlns:a16="http://schemas.microsoft.com/office/drawing/2014/main" id="{9C0FD836-0DD9-4701-B36F-EFB8CB38851D}"/>
                </a:ext>
              </a:extLst>
            </p:cNvPr>
            <p:cNvSpPr txBox="1"/>
            <p:nvPr/>
          </p:nvSpPr>
          <p:spPr>
            <a:xfrm rot="18360000">
              <a:off x="2812698" y="3109079"/>
              <a:ext cx="3689" cy="3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36" name="Group 35">
            <a:extLst>
              <a:ext uri="{FF2B5EF4-FFF2-40B4-BE49-F238E27FC236}">
                <a16:creationId xmlns:a16="http://schemas.microsoft.com/office/drawing/2014/main" id="{31F15749-2E6B-4083-ABAA-1498FC8B6CCB}"/>
              </a:ext>
            </a:extLst>
          </p:cNvPr>
          <p:cNvGrpSpPr/>
          <p:nvPr/>
        </p:nvGrpSpPr>
        <p:grpSpPr>
          <a:xfrm>
            <a:off x="5562600" y="4574420"/>
            <a:ext cx="36451" cy="73780"/>
            <a:chOff x="2796317" y="3074033"/>
            <a:chExt cx="36451" cy="73780"/>
          </a:xfrm>
        </p:grpSpPr>
        <p:sp>
          <p:nvSpPr>
            <p:cNvPr id="37" name="Straight Connector 17">
              <a:extLst>
                <a:ext uri="{FF2B5EF4-FFF2-40B4-BE49-F238E27FC236}">
                  <a16:creationId xmlns:a16="http://schemas.microsoft.com/office/drawing/2014/main" id="{6694C380-B2EF-4C76-88B0-B616746BCBC5}"/>
                </a:ext>
              </a:extLst>
            </p:cNvPr>
            <p:cNvSpPr/>
            <p:nvPr/>
          </p:nvSpPr>
          <p:spPr>
            <a:xfrm rot="7560000">
              <a:off x="2777653" y="3092697"/>
              <a:ext cx="73780" cy="36451"/>
            </a:xfrm>
            <a:custGeom>
              <a:avLst/>
              <a:gdLst/>
              <a:ahLst/>
              <a:cxnLst/>
              <a:rect l="0" t="0" r="0" b="0"/>
              <a:pathLst>
                <a:path>
                  <a:moveTo>
                    <a:pt x="0" y="18225"/>
                  </a:moveTo>
                  <a:lnTo>
                    <a:pt x="73780" y="182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Straight Connector 18">
              <a:extLst>
                <a:ext uri="{FF2B5EF4-FFF2-40B4-BE49-F238E27FC236}">
                  <a16:creationId xmlns:a16="http://schemas.microsoft.com/office/drawing/2014/main" id="{C0E91D3A-4DA9-4E5B-85C1-AD8B1861C3F1}"/>
                </a:ext>
              </a:extLst>
            </p:cNvPr>
            <p:cNvSpPr txBox="1"/>
            <p:nvPr/>
          </p:nvSpPr>
          <p:spPr>
            <a:xfrm rot="18360000">
              <a:off x="2812698" y="3109079"/>
              <a:ext cx="3689" cy="3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pic>
        <p:nvPicPr>
          <p:cNvPr id="39" name="Picture 5" descr="small_OCOO">
            <a:extLst>
              <a:ext uri="{FF2B5EF4-FFF2-40B4-BE49-F238E27FC236}">
                <a16:creationId xmlns:a16="http://schemas.microsoft.com/office/drawing/2014/main" id="{4D83B57D-698E-49A3-98CD-B2D8E4ABF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50"/>
          <a:stretch>
            <a:fillRect/>
          </a:stretch>
        </p:blipFill>
        <p:spPr bwMode="auto">
          <a:xfrm>
            <a:off x="493986" y="543404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Placeholder 5">
            <a:extLst>
              <a:ext uri="{FF2B5EF4-FFF2-40B4-BE49-F238E27FC236}">
                <a16:creationId xmlns:a16="http://schemas.microsoft.com/office/drawing/2014/main" id="{5160B189-895C-4E74-A2D9-B10408E4C122}"/>
              </a:ext>
            </a:extLst>
          </p:cNvPr>
          <p:cNvSpPr>
            <a:spLocks noGrp="1"/>
          </p:cNvSpPr>
          <p:nvPr>
            <p:ph type="body" sz="quarter" idx="13"/>
          </p:nvPr>
        </p:nvSpPr>
        <p:spPr>
          <a:xfrm>
            <a:off x="522288" y="379413"/>
            <a:ext cx="8164512" cy="388937"/>
          </a:xfrm>
        </p:spPr>
        <p:txBody>
          <a:bodyPr>
            <a:normAutofit/>
          </a:bodyPr>
          <a:lstStyle/>
          <a:p>
            <a:pPr algn="ctr"/>
            <a:r>
              <a:rPr lang="en-US" sz="1800" b="1" dirty="0"/>
              <a:t>School Security Division </a:t>
            </a:r>
          </a:p>
        </p:txBody>
      </p:sp>
    </p:spTree>
    <p:extLst>
      <p:ext uri="{BB962C8B-B14F-4D97-AF65-F5344CB8AC3E}">
        <p14:creationId xmlns:p14="http://schemas.microsoft.com/office/powerpoint/2010/main" val="87838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22114" y="925200"/>
            <a:ext cx="8164686" cy="734660"/>
          </a:xfrm>
        </p:spPr>
        <p:txBody>
          <a:bodyPr>
            <a:normAutofit/>
          </a:bodyPr>
          <a:lstStyle/>
          <a:p>
            <a:r>
              <a:rPr lang="en-US" sz="2800">
                <a:solidFill>
                  <a:schemeClr val="tx2"/>
                </a:solidFill>
              </a:rPr>
              <a:t>Defining Security in our Schools</a:t>
            </a:r>
          </a:p>
        </p:txBody>
      </p:sp>
      <p:sp>
        <p:nvSpPr>
          <p:cNvPr id="2" name="Slide Number Placeholder 1"/>
          <p:cNvSpPr>
            <a:spLocks noGrp="1"/>
          </p:cNvSpPr>
          <p:nvPr>
            <p:ph type="sldNum" sz="quarter" idx="12"/>
          </p:nvPr>
        </p:nvSpPr>
        <p:spPr/>
        <p:txBody>
          <a:bodyPr/>
          <a:lstStyle/>
          <a:p>
            <a:fld id="{7B9C99EC-0444-814F-B7B5-49E252465484}" type="slidenum">
              <a:rPr lang="en-US" smtClean="0"/>
              <a:t>7</a:t>
            </a:fld>
            <a:endParaRPr lang="en-US"/>
          </a:p>
        </p:txBody>
      </p:sp>
      <p:pic>
        <p:nvPicPr>
          <p:cNvPr id="10" name="Picture 9" descr="https://gm1.ggpht.com/VNzfsN1Kwctj0TRe417P4hCz21BSccv86GZcUXnoGLYfKCxEPNDKsV2eMAkyiaadx-f269Hrz1eES8gPfJDaKUZLjw62REnTGnuddEa2dA4UmHBUZAjTRxoKy4LjPlRoDEZK0RsEnRSgf89sy5XNEEGeP0kWWdPWs-GV6HOjgsRm4kJxDDzQLLpG5CJ1Rq8aUs7lwJ74AmHHA_1P8MF2VNto_23buVuRmZlCTasKdk6Q9TD9LiMEIyIGTJ7aadDlbpoylZ-pWJLPgXvjnMqqCtGiTHasMeC6ijyjRMrDewyrTDJK4g-8u2y9UVQ-X_gXcNaiSGKAc8IUJUjDHHfG286GMYO8vEJmxQzTHeebKDqK-BUcldJcidSF76V8kJtrm0Q-_v6ydoiy-ryl93rL1lPOxac3nlkAt7bc_t0aN7dKhrLvCAknjr16IXhg97yyy68uUPyDbfZOWw5kTMXQuBSJOh_1-ZzQgIX-AyBwG9J4Ks3iHJK8g-MKgffiqhwys-qZaFbLw3BWRujJGvspcpHdKjVpu59wzRXRYkMgnFXxT8gvU3SK1Dv4Etw_SSm73sN_PNK0wyNJ9g8WintN2u0k2of9T5myvqv5LWNlJrnhd9MYLcmGgmFE_reNJqkqrvPwocuJ48E-Ma4CyDZFA2az42FHKrtJteNYThk4b8oDVkPKFA=s0-l75-ft-l75-ft">
            <a:extLst>
              <a:ext uri="{FF2B5EF4-FFF2-40B4-BE49-F238E27FC236}">
                <a16:creationId xmlns:a16="http://schemas.microsoft.com/office/drawing/2014/main" id="{985ECF31-95B4-4AB6-AC4E-9978462A1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872" y="2186808"/>
            <a:ext cx="2778818" cy="36580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gm1.ggpht.com/s782G9wCxvv_kC0BtBAsvzHvthE5Y2IH75Yc6uxKDjGLhYOq0ysg1isszlzh7GniBUmTVig6mnuTD4Z2LtK5EMYMScciguC5GjEKJAqrPVcqLPd_2LqTiZL1bwnKLawkfjUxEiYWpRs1xVNV_W-HGlHqG_8Ri3ItJNaYmH7ZcnZ-ucG9z4cCPYlpx8evyqAAHytnfHbdluMkECOutPqaEzf-LUUlpbDJQBTiFwaGOUHpMSvCwprJBBJl7ufNc3EystxSgXjsuxWDBxLH3CRLXbFmuakGk_5WIrDceql87tGRFZMFJ5AHMzaJNRdVQpsu12U0N0w5fPFsZJaCTnc4RbbFMu9nGhXJ65NcWYgBkYaY0FpX9LtIjNh_2jkxCRPjhWaW39Ugc5iSz2PHTKGT2JlGQobS0-K_F8LXLQP4Cfkd9PyFU2FhYbNqq8673m4E_tecppVt58Q2PHWU4TDehyq_0KVozkqj7uED4j_RQh0ZMlUDiEAH0MNkilWmi2Jk_eRXRDz5WfsyO59InA7tP_fkAZjj_J6vswEuxShKFJk6zhtijDZkP8XHtMEjzEish-hxC8vT2Ib7BezaJSHHwGxoHkLbmxep9bmwNSb0otZdV42E5Fl3qPO8hQCz4rL3ryVX61XLuys7CQUb5wYIRAl577mN1kBYlrtc7xc8XpcH_gzfMg=s0-l75-ft-l75-ft">
            <a:extLst>
              <a:ext uri="{FF2B5EF4-FFF2-40B4-BE49-F238E27FC236}">
                <a16:creationId xmlns:a16="http://schemas.microsoft.com/office/drawing/2014/main" id="{084D0E13-6F91-4975-BE62-8AB6983310AF}"/>
              </a:ext>
            </a:extLst>
          </p:cNvPr>
          <p:cNvPicPr>
            <a:picLocks noChangeArrowheads="1"/>
          </p:cNvPicPr>
          <p:nvPr/>
        </p:nvPicPr>
        <p:blipFill rotWithShape="1">
          <a:blip r:embed="rId4">
            <a:extLst>
              <a:ext uri="{28A0092B-C50C-407E-A947-70E740481C1C}">
                <a14:useLocalDpi xmlns:a14="http://schemas.microsoft.com/office/drawing/2010/main" val="0"/>
              </a:ext>
            </a:extLst>
          </a:blip>
          <a:srcRect l="11837" r="37641"/>
          <a:stretch/>
        </p:blipFill>
        <p:spPr bwMode="auto">
          <a:xfrm>
            <a:off x="6049536" y="2176767"/>
            <a:ext cx="2789663" cy="366808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B77B3F3-CEB1-498E-B23A-F15AC0F5173A}"/>
              </a:ext>
            </a:extLst>
          </p:cNvPr>
          <p:cNvGrpSpPr/>
          <p:nvPr/>
        </p:nvGrpSpPr>
        <p:grpSpPr>
          <a:xfrm>
            <a:off x="156829" y="1795065"/>
            <a:ext cx="3024203" cy="377776"/>
            <a:chOff x="-104143" y="205259"/>
            <a:chExt cx="2766944" cy="720721"/>
          </a:xfrm>
        </p:grpSpPr>
        <p:sp>
          <p:nvSpPr>
            <p:cNvPr id="13" name="Rectangle 12">
              <a:extLst>
                <a:ext uri="{FF2B5EF4-FFF2-40B4-BE49-F238E27FC236}">
                  <a16:creationId xmlns:a16="http://schemas.microsoft.com/office/drawing/2014/main" id="{F81872F2-6853-4CD2-B557-B026E571EC83}"/>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E1317C43-13BA-464F-9D36-B0CDF4ADD3CC}"/>
                </a:ext>
              </a:extLst>
            </p:cNvPr>
            <p:cNvSpPr txBox="1"/>
            <p:nvPr/>
          </p:nvSpPr>
          <p:spPr>
            <a:xfrm>
              <a:off x="-104143" y="205259"/>
              <a:ext cx="2766944" cy="720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a:solidFill>
                    <a:srgbClr val="FFFF00"/>
                  </a:solidFill>
                </a:rPr>
                <a:t>Security Assurance Mgmt.</a:t>
              </a:r>
              <a:endParaRPr lang="en-US" sz="1200" kern="1200">
                <a:solidFill>
                  <a:srgbClr val="FFFF00"/>
                </a:solidFill>
              </a:endParaRPr>
            </a:p>
          </p:txBody>
        </p:sp>
      </p:grpSp>
      <p:grpSp>
        <p:nvGrpSpPr>
          <p:cNvPr id="16" name="Group 15">
            <a:extLst>
              <a:ext uri="{FF2B5EF4-FFF2-40B4-BE49-F238E27FC236}">
                <a16:creationId xmlns:a16="http://schemas.microsoft.com/office/drawing/2014/main" id="{74AF3F11-1D4F-4FF5-8CF6-EAAD2A9639B0}"/>
              </a:ext>
            </a:extLst>
          </p:cNvPr>
          <p:cNvGrpSpPr/>
          <p:nvPr/>
        </p:nvGrpSpPr>
        <p:grpSpPr>
          <a:xfrm>
            <a:off x="3080954" y="1801158"/>
            <a:ext cx="2968583" cy="377776"/>
            <a:chOff x="-94422" y="205259"/>
            <a:chExt cx="2737837" cy="720721"/>
          </a:xfrm>
        </p:grpSpPr>
        <p:sp>
          <p:nvSpPr>
            <p:cNvPr id="17" name="Rectangle 16">
              <a:extLst>
                <a:ext uri="{FF2B5EF4-FFF2-40B4-BE49-F238E27FC236}">
                  <a16:creationId xmlns:a16="http://schemas.microsoft.com/office/drawing/2014/main" id="{EC96A560-005A-42E4-BD5F-58513557765F}"/>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FE99E7CF-A541-4C05-B670-D62E00ADF528}"/>
                </a:ext>
              </a:extLst>
            </p:cNvPr>
            <p:cNvSpPr txBox="1"/>
            <p:nvPr/>
          </p:nvSpPr>
          <p:spPr>
            <a:xfrm>
              <a:off x="-94422" y="205259"/>
              <a:ext cx="2737837" cy="720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a:solidFill>
                    <a:srgbClr val="FFFF00"/>
                  </a:solidFill>
                </a:rPr>
                <a:t>DCPS School Security Team</a:t>
              </a:r>
              <a:endParaRPr lang="en-US" sz="1200" kern="1200">
                <a:solidFill>
                  <a:srgbClr val="FFFF00"/>
                </a:solidFill>
              </a:endParaRPr>
            </a:p>
          </p:txBody>
        </p:sp>
      </p:grpSp>
      <p:grpSp>
        <p:nvGrpSpPr>
          <p:cNvPr id="19" name="Group 18">
            <a:extLst>
              <a:ext uri="{FF2B5EF4-FFF2-40B4-BE49-F238E27FC236}">
                <a16:creationId xmlns:a16="http://schemas.microsoft.com/office/drawing/2014/main" id="{D6134010-2C48-4CDE-B779-6AD767D41502}"/>
              </a:ext>
            </a:extLst>
          </p:cNvPr>
          <p:cNvGrpSpPr/>
          <p:nvPr/>
        </p:nvGrpSpPr>
        <p:grpSpPr>
          <a:xfrm>
            <a:off x="5879112" y="1787886"/>
            <a:ext cx="3075333" cy="377776"/>
            <a:chOff x="-156429" y="205259"/>
            <a:chExt cx="2819231" cy="720721"/>
          </a:xfrm>
        </p:grpSpPr>
        <p:sp>
          <p:nvSpPr>
            <p:cNvPr id="20" name="Rectangle 19">
              <a:extLst>
                <a:ext uri="{FF2B5EF4-FFF2-40B4-BE49-F238E27FC236}">
                  <a16:creationId xmlns:a16="http://schemas.microsoft.com/office/drawing/2014/main" id="{97171939-F234-4551-80FB-F162BF312EC9}"/>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D36AD8E6-F87F-4B71-BF79-69BE7714839F}"/>
                </a:ext>
              </a:extLst>
            </p:cNvPr>
            <p:cNvSpPr txBox="1"/>
            <p:nvPr/>
          </p:nvSpPr>
          <p:spPr>
            <a:xfrm>
              <a:off x="-156429" y="205259"/>
              <a:ext cx="2819231" cy="720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kern="1200">
                  <a:solidFill>
                    <a:srgbClr val="FFFF00"/>
                  </a:solidFill>
                </a:rPr>
                <a:t>Metropolitan Police Department (MPD</a:t>
              </a:r>
              <a:r>
                <a:rPr lang="en-US" sz="1200">
                  <a:solidFill>
                    <a:srgbClr val="FFFF00"/>
                  </a:solidFill>
                </a:rPr>
                <a:t>)</a:t>
              </a:r>
              <a:endParaRPr lang="en-US" sz="1200" kern="1200">
                <a:solidFill>
                  <a:srgbClr val="FFFF00"/>
                </a:solidFill>
              </a:endParaRPr>
            </a:p>
          </p:txBody>
        </p:sp>
      </p:grpSp>
      <p:grpSp>
        <p:nvGrpSpPr>
          <p:cNvPr id="25" name="Group 24">
            <a:extLst>
              <a:ext uri="{FF2B5EF4-FFF2-40B4-BE49-F238E27FC236}">
                <a16:creationId xmlns:a16="http://schemas.microsoft.com/office/drawing/2014/main" id="{9E3E3021-AD75-4746-9CC3-9306DAC08C15}"/>
              </a:ext>
            </a:extLst>
          </p:cNvPr>
          <p:cNvGrpSpPr/>
          <p:nvPr/>
        </p:nvGrpSpPr>
        <p:grpSpPr>
          <a:xfrm>
            <a:off x="3272626" y="5595691"/>
            <a:ext cx="2553890" cy="614812"/>
            <a:chOff x="0" y="220273"/>
            <a:chExt cx="2553890" cy="705707"/>
          </a:xfrm>
        </p:grpSpPr>
        <p:sp>
          <p:nvSpPr>
            <p:cNvPr id="26" name="Rectangle 25">
              <a:extLst>
                <a:ext uri="{FF2B5EF4-FFF2-40B4-BE49-F238E27FC236}">
                  <a16:creationId xmlns:a16="http://schemas.microsoft.com/office/drawing/2014/main" id="{E1D42573-DCEE-478F-9E01-EDFDA18F9464}"/>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E3822A4A-CAA1-47B0-9C66-21CB0EE92A0D}"/>
                </a:ext>
              </a:extLst>
            </p:cNvPr>
            <p:cNvSpPr txBox="1"/>
            <p:nvPr/>
          </p:nvSpPr>
          <p:spPr>
            <a:xfrm>
              <a:off x="0" y="220273"/>
              <a:ext cx="2553890" cy="705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kern="1200"/>
                <a:t>DCPS Special Police Officer (SPO)</a:t>
              </a:r>
            </a:p>
          </p:txBody>
        </p:sp>
      </p:grpSp>
      <p:grpSp>
        <p:nvGrpSpPr>
          <p:cNvPr id="28" name="Group 27">
            <a:extLst>
              <a:ext uri="{FF2B5EF4-FFF2-40B4-BE49-F238E27FC236}">
                <a16:creationId xmlns:a16="http://schemas.microsoft.com/office/drawing/2014/main" id="{CFF7AFB3-E44A-40C9-B930-40712A65C6CC}"/>
              </a:ext>
            </a:extLst>
          </p:cNvPr>
          <p:cNvGrpSpPr/>
          <p:nvPr/>
        </p:nvGrpSpPr>
        <p:grpSpPr>
          <a:xfrm>
            <a:off x="6175677" y="5595690"/>
            <a:ext cx="2553890" cy="614813"/>
            <a:chOff x="0" y="220273"/>
            <a:chExt cx="2553890" cy="705707"/>
          </a:xfrm>
        </p:grpSpPr>
        <p:sp>
          <p:nvSpPr>
            <p:cNvPr id="29" name="Rectangle 28">
              <a:extLst>
                <a:ext uri="{FF2B5EF4-FFF2-40B4-BE49-F238E27FC236}">
                  <a16:creationId xmlns:a16="http://schemas.microsoft.com/office/drawing/2014/main" id="{9DF3A55A-F3F0-41FD-961B-1A2509CEC684}"/>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xtBox 29">
              <a:extLst>
                <a:ext uri="{FF2B5EF4-FFF2-40B4-BE49-F238E27FC236}">
                  <a16:creationId xmlns:a16="http://schemas.microsoft.com/office/drawing/2014/main" id="{63FFDD71-5D0B-42C1-A8B4-01ECC32C8FD2}"/>
                </a:ext>
              </a:extLst>
            </p:cNvPr>
            <p:cNvSpPr txBox="1"/>
            <p:nvPr/>
          </p:nvSpPr>
          <p:spPr>
            <a:xfrm>
              <a:off x="0" y="220274"/>
              <a:ext cx="2553890" cy="627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200" kern="1200"/>
                <a:t> School Resource Officer (SRO)</a:t>
              </a:r>
            </a:p>
          </p:txBody>
        </p:sp>
      </p:grpSp>
      <p:sp>
        <p:nvSpPr>
          <p:cNvPr id="34" name="Text Placeholder 7">
            <a:extLst>
              <a:ext uri="{FF2B5EF4-FFF2-40B4-BE49-F238E27FC236}">
                <a16:creationId xmlns:a16="http://schemas.microsoft.com/office/drawing/2014/main" id="{C467C9C2-7390-48C6-B7EB-DB86951D674B}"/>
              </a:ext>
            </a:extLst>
          </p:cNvPr>
          <p:cNvSpPr>
            <a:spLocks noGrp="1"/>
          </p:cNvSpPr>
          <p:nvPr>
            <p:ph type="body" sz="quarter" idx="13"/>
          </p:nvPr>
        </p:nvSpPr>
        <p:spPr>
          <a:xfrm>
            <a:off x="522288" y="379413"/>
            <a:ext cx="8164512" cy="388937"/>
          </a:xfrm>
        </p:spPr>
        <p:txBody>
          <a:bodyPr/>
          <a:lstStyle/>
          <a:p>
            <a:r>
              <a:rPr lang="en-US">
                <a:solidFill>
                  <a:prstClr val="white"/>
                </a:solidFill>
              </a:rPr>
              <a:t>	           	</a:t>
            </a:r>
            <a:r>
              <a:rPr lang="en-US">
                <a:solidFill>
                  <a:srgbClr val="FFFF00"/>
                </a:solidFill>
              </a:rPr>
              <a:t>            			</a:t>
            </a:r>
          </a:p>
          <a:p>
            <a:endParaRPr lang="en-US"/>
          </a:p>
        </p:txBody>
      </p:sp>
      <p:sp>
        <p:nvSpPr>
          <p:cNvPr id="3" name="Text Placeholder 5">
            <a:extLst>
              <a:ext uri="{FF2B5EF4-FFF2-40B4-BE49-F238E27FC236}">
                <a16:creationId xmlns:a16="http://schemas.microsoft.com/office/drawing/2014/main" id="{BE56B707-75D7-5F95-3C52-09DE075FB1BB}"/>
              </a:ext>
            </a:extLst>
          </p:cNvPr>
          <p:cNvSpPr txBox="1">
            <a:spLocks/>
          </p:cNvSpPr>
          <p:nvPr/>
        </p:nvSpPr>
        <p:spPr>
          <a:xfrm>
            <a:off x="526256" y="461707"/>
            <a:ext cx="8091487" cy="373062"/>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t>School Security Division </a:t>
            </a:r>
          </a:p>
        </p:txBody>
      </p:sp>
      <p:pic>
        <p:nvPicPr>
          <p:cNvPr id="5" name="Picture 4" descr="A person standing in a room">
            <a:extLst>
              <a:ext uri="{FF2B5EF4-FFF2-40B4-BE49-F238E27FC236}">
                <a16:creationId xmlns:a16="http://schemas.microsoft.com/office/drawing/2014/main" id="{DA5DF411-DA7B-E3D7-486C-6D0FA86921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177" y="2192206"/>
            <a:ext cx="2739481" cy="3652641"/>
          </a:xfrm>
          <a:prstGeom prst="rect">
            <a:avLst/>
          </a:prstGeom>
        </p:spPr>
      </p:pic>
      <p:grpSp>
        <p:nvGrpSpPr>
          <p:cNvPr id="22" name="Group 21">
            <a:extLst>
              <a:ext uri="{FF2B5EF4-FFF2-40B4-BE49-F238E27FC236}">
                <a16:creationId xmlns:a16="http://schemas.microsoft.com/office/drawing/2014/main" id="{7498753F-7914-497C-9E72-B7969A227614}"/>
              </a:ext>
            </a:extLst>
          </p:cNvPr>
          <p:cNvGrpSpPr/>
          <p:nvPr/>
        </p:nvGrpSpPr>
        <p:grpSpPr>
          <a:xfrm>
            <a:off x="379220" y="5595690"/>
            <a:ext cx="2553890" cy="614812"/>
            <a:chOff x="0" y="220273"/>
            <a:chExt cx="2553890" cy="705707"/>
          </a:xfrm>
        </p:grpSpPr>
        <p:sp>
          <p:nvSpPr>
            <p:cNvPr id="23" name="Rectangle 22">
              <a:extLst>
                <a:ext uri="{FF2B5EF4-FFF2-40B4-BE49-F238E27FC236}">
                  <a16:creationId xmlns:a16="http://schemas.microsoft.com/office/drawing/2014/main" id="{CFA1C16E-1231-41C9-B019-5CECBBCBD0FD}"/>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A0220739-2102-468C-B26C-DEB456149302}"/>
                </a:ext>
              </a:extLst>
            </p:cNvPr>
            <p:cNvSpPr txBox="1"/>
            <p:nvPr/>
          </p:nvSpPr>
          <p:spPr>
            <a:xfrm>
              <a:off x="0" y="220273"/>
              <a:ext cx="2553890" cy="705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50">
                <a:lnSpc>
                  <a:spcPct val="90000"/>
                </a:lnSpc>
                <a:spcBef>
                  <a:spcPct val="0"/>
                </a:spcBef>
                <a:spcAft>
                  <a:spcPct val="35000"/>
                </a:spcAft>
              </a:pPr>
              <a:endParaRPr lang="en-US" sz="1200"/>
            </a:p>
            <a:p>
              <a:pPr algn="ctr" defTabSz="755650">
                <a:lnSpc>
                  <a:spcPct val="90000"/>
                </a:lnSpc>
                <a:spcBef>
                  <a:spcPct val="0"/>
                </a:spcBef>
                <a:spcAft>
                  <a:spcPct val="35000"/>
                </a:spcAft>
              </a:pPr>
              <a:r>
                <a:rPr lang="en-US" sz="1200"/>
                <a:t>Contract School Officer </a:t>
              </a:r>
            </a:p>
            <a:p>
              <a:pPr algn="ctr" defTabSz="755650">
                <a:lnSpc>
                  <a:spcPct val="90000"/>
                </a:lnSpc>
                <a:spcBef>
                  <a:spcPct val="0"/>
                </a:spcBef>
                <a:spcAft>
                  <a:spcPct val="35000"/>
                </a:spcAft>
              </a:pPr>
              <a:r>
                <a:rPr lang="en-US" sz="1200"/>
                <a:t>(SO I &amp; SO II)</a:t>
              </a:r>
            </a:p>
            <a:p>
              <a:pPr lvl="0" algn="ctr" defTabSz="755650">
                <a:lnSpc>
                  <a:spcPct val="90000"/>
                </a:lnSpc>
                <a:spcBef>
                  <a:spcPct val="0"/>
                </a:spcBef>
                <a:spcAft>
                  <a:spcPct val="35000"/>
                </a:spcAft>
              </a:pPr>
              <a:endParaRPr lang="en-US" sz="1200" kern="1200"/>
            </a:p>
          </p:txBody>
        </p:sp>
      </p:grpSp>
    </p:spTree>
    <p:extLst>
      <p:ext uri="{BB962C8B-B14F-4D97-AF65-F5344CB8AC3E}">
        <p14:creationId xmlns:p14="http://schemas.microsoft.com/office/powerpoint/2010/main" val="162737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F2174-D094-4A3C-958B-74A62B9719C8}"/>
              </a:ext>
            </a:extLst>
          </p:cNvPr>
          <p:cNvSpPr>
            <a:spLocks noGrp="1"/>
          </p:cNvSpPr>
          <p:nvPr>
            <p:ph type="sldNum" sz="quarter" idx="12"/>
          </p:nvPr>
        </p:nvSpPr>
        <p:spPr/>
        <p:txBody>
          <a:bodyPr/>
          <a:lstStyle/>
          <a:p>
            <a:fld id="{7B9C99EC-0444-814F-B7B5-49E252465484}" type="slidenum">
              <a:rPr lang="en-US" smtClean="0"/>
              <a:t>8</a:t>
            </a:fld>
            <a:endParaRPr lang="en-US"/>
          </a:p>
        </p:txBody>
      </p:sp>
      <p:graphicFrame>
        <p:nvGraphicFramePr>
          <p:cNvPr id="7" name="Table 6">
            <a:extLst>
              <a:ext uri="{FF2B5EF4-FFF2-40B4-BE49-F238E27FC236}">
                <a16:creationId xmlns:a16="http://schemas.microsoft.com/office/drawing/2014/main" id="{4A5448B9-41BB-4F5F-8091-793AA84F302C}"/>
              </a:ext>
            </a:extLst>
          </p:cNvPr>
          <p:cNvGraphicFramePr>
            <a:graphicFrameLocks noGrp="1"/>
          </p:cNvGraphicFramePr>
          <p:nvPr/>
        </p:nvGraphicFramePr>
        <p:xfrm>
          <a:off x="525600" y="990601"/>
          <a:ext cx="8008799" cy="5236178"/>
        </p:xfrm>
        <a:graphic>
          <a:graphicData uri="http://schemas.openxmlformats.org/drawingml/2006/table">
            <a:tbl>
              <a:tblPr firstRow="1" firstCol="1" bandRow="1">
                <a:tableStyleId>{5C22544A-7EE6-4342-B048-85BDC9FD1C3A}</a:tableStyleId>
              </a:tblPr>
              <a:tblGrid>
                <a:gridCol w="3151002">
                  <a:extLst>
                    <a:ext uri="{9D8B030D-6E8A-4147-A177-3AD203B41FA5}">
                      <a16:colId xmlns:a16="http://schemas.microsoft.com/office/drawing/2014/main" val="2492507249"/>
                    </a:ext>
                  </a:extLst>
                </a:gridCol>
                <a:gridCol w="4857797">
                  <a:extLst>
                    <a:ext uri="{9D8B030D-6E8A-4147-A177-3AD203B41FA5}">
                      <a16:colId xmlns:a16="http://schemas.microsoft.com/office/drawing/2014/main" val="3159333618"/>
                    </a:ext>
                  </a:extLst>
                </a:gridCol>
              </a:tblGrid>
              <a:tr h="150257">
                <a:tc>
                  <a:txBody>
                    <a:bodyPr/>
                    <a:lstStyle/>
                    <a:p>
                      <a:pPr marL="0" marR="0">
                        <a:spcBef>
                          <a:spcPts val="0"/>
                        </a:spcBef>
                        <a:spcAft>
                          <a:spcPts val="0"/>
                        </a:spcAft>
                      </a:pPr>
                      <a:r>
                        <a:rPr lang="en-US" sz="800">
                          <a:effectLst/>
                        </a:rPr>
                        <a:t>Types of Officers</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918" marR="47918" marT="0" marB="0"/>
                </a:tc>
                <a:tc>
                  <a:txBody>
                    <a:bodyPr/>
                    <a:lstStyle/>
                    <a:p>
                      <a:pPr marL="0" marR="0">
                        <a:spcBef>
                          <a:spcPts val="0"/>
                        </a:spcBef>
                        <a:spcAft>
                          <a:spcPts val="0"/>
                        </a:spcAft>
                      </a:pPr>
                      <a:r>
                        <a:rPr lang="en-US" sz="800">
                          <a:effectLst/>
                        </a:rPr>
                        <a:t>Officer Duties &amp; Responsibilities</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918" marR="47918" marT="0" marB="0"/>
                </a:tc>
                <a:extLst>
                  <a:ext uri="{0D108BD9-81ED-4DB2-BD59-A6C34878D82A}">
                    <a16:rowId xmlns:a16="http://schemas.microsoft.com/office/drawing/2014/main" val="626982470"/>
                  </a:ext>
                </a:extLst>
              </a:tr>
              <a:tr h="1603965">
                <a:tc>
                  <a:txBody>
                    <a:bodyPr/>
                    <a:lstStyle/>
                    <a:p>
                      <a:pPr marL="0" marR="0">
                        <a:lnSpc>
                          <a:spcPct val="107000"/>
                        </a:lnSpc>
                        <a:spcBef>
                          <a:spcPts val="0"/>
                        </a:spcBef>
                        <a:spcAft>
                          <a:spcPts val="0"/>
                        </a:spcAft>
                      </a:pPr>
                      <a:r>
                        <a:rPr lang="en-US" sz="900" b="1" kern="1200">
                          <a:solidFill>
                            <a:schemeClr val="bg1"/>
                          </a:solidFill>
                          <a:effectLst/>
                          <a:latin typeface="+mn-lt"/>
                          <a:ea typeface="Times New Roman" panose="02020603050405020304" pitchFamily="18" charset="0"/>
                          <a:cs typeface="Times New Roman" panose="02020603050405020304" pitchFamily="18" charset="0"/>
                        </a:rPr>
                        <a:t>DCPS Special Police Officers (SPO) </a:t>
                      </a:r>
                      <a:endParaRPr lang="en-US" sz="900">
                        <a:solidFill>
                          <a:schemeClr val="bg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200">
                          <a:solidFill>
                            <a:schemeClr val="bg1"/>
                          </a:solidFill>
                          <a:effectLst/>
                          <a:latin typeface="+mn-lt"/>
                          <a:ea typeface="Times New Roman" panose="02020603050405020304" pitchFamily="18" charset="0"/>
                          <a:cs typeface="Times New Roman" panose="02020603050405020304" pitchFamily="18" charset="0"/>
                        </a:rPr>
                        <a:t>Members of the DCPS Police team are also known as Special Police Officers (</a:t>
                      </a:r>
                      <a:r>
                        <a:rPr lang="en-US" sz="900" b="1" kern="1200">
                          <a:solidFill>
                            <a:schemeClr val="bg1"/>
                          </a:solidFill>
                          <a:effectLst/>
                          <a:latin typeface="+mn-lt"/>
                          <a:ea typeface="Times New Roman" panose="02020603050405020304" pitchFamily="18" charset="0"/>
                          <a:cs typeface="Times New Roman" panose="02020603050405020304" pitchFamily="18" charset="0"/>
                        </a:rPr>
                        <a:t>SPOs</a:t>
                      </a:r>
                      <a:r>
                        <a:rPr lang="en-US" sz="900" kern="1200">
                          <a:solidFill>
                            <a:schemeClr val="bg1"/>
                          </a:solidFill>
                          <a:effectLst/>
                          <a:latin typeface="+mn-lt"/>
                          <a:ea typeface="Times New Roman" panose="02020603050405020304" pitchFamily="18" charset="0"/>
                          <a:cs typeface="Times New Roman" panose="02020603050405020304" pitchFamily="18" charset="0"/>
                        </a:rPr>
                        <a:t>), that provide general law enforcement duties to promote a safe environment. DCPS SPO’s are trained Crisis Intervention Officers (</a:t>
                      </a:r>
                      <a:r>
                        <a:rPr lang="en-US" sz="900" b="1" kern="1200">
                          <a:solidFill>
                            <a:schemeClr val="bg1"/>
                          </a:solidFill>
                          <a:effectLst/>
                          <a:latin typeface="+mn-lt"/>
                          <a:ea typeface="Times New Roman" panose="02020603050405020304" pitchFamily="18" charset="0"/>
                          <a:cs typeface="Times New Roman" panose="02020603050405020304" pitchFamily="18" charset="0"/>
                        </a:rPr>
                        <a:t>CIO</a:t>
                      </a:r>
                      <a:r>
                        <a:rPr lang="en-US" sz="900" kern="1200">
                          <a:solidFill>
                            <a:schemeClr val="bg1"/>
                          </a:solidFill>
                          <a:effectLst/>
                          <a:latin typeface="+mn-lt"/>
                          <a:ea typeface="Times New Roman" panose="02020603050405020304" pitchFamily="18" charset="0"/>
                          <a:cs typeface="Times New Roman" panose="02020603050405020304" pitchFamily="18" charset="0"/>
                        </a:rPr>
                        <a:t>) and work closely with schools to maintain close relationships with administrators, school-based staff, students, and parents.</a:t>
                      </a:r>
                      <a:endParaRPr lang="en-US" sz="900">
                        <a:solidFill>
                          <a:schemeClr val="bg1"/>
                        </a:solidFill>
                        <a:effectLst/>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i="0" u="none" strike="noStrike" kern="1200" baseline="0">
                        <a:solidFill>
                          <a:schemeClr val="lt1"/>
                        </a:solidFill>
                        <a:latin typeface="+mn-lt"/>
                        <a:ea typeface="+mn-ea"/>
                        <a:cs typeface="+mn-cs"/>
                      </a:endParaRPr>
                    </a:p>
                    <a:p>
                      <a:pPr marL="0" marR="0">
                        <a:spcBef>
                          <a:spcPts val="0"/>
                        </a:spcBef>
                        <a:spcAft>
                          <a:spcPts val="0"/>
                        </a:spcAft>
                      </a:pPr>
                      <a:endParaRPr lang="en-US" sz="1100">
                        <a:effectLst/>
                        <a:latin typeface="+mn-lt"/>
                        <a:ea typeface="Times New Roman" panose="02020603050405020304" pitchFamily="18" charset="0"/>
                        <a:cs typeface="Times New Roman" panose="02020603050405020304" pitchFamily="18" charset="0"/>
                      </a:endParaRPr>
                    </a:p>
                  </a:txBody>
                  <a:tcPr marL="47918" marR="47918" marT="0" marB="0"/>
                </a:tc>
                <a:tc>
                  <a:txBody>
                    <a:bodyPr/>
                    <a:lstStyle/>
                    <a:p>
                      <a:pPr marL="0" marR="0">
                        <a:spcBef>
                          <a:spcPts val="0"/>
                        </a:spcBef>
                        <a:spcAft>
                          <a:spcPts val="0"/>
                        </a:spcAft>
                      </a:pPr>
                      <a:r>
                        <a:rPr lang="en-US" sz="900" b="1">
                          <a:effectLst/>
                          <a:latin typeface="+mn-lt"/>
                          <a:ea typeface="Calibri" panose="020F0502020204030204" pitchFamily="34" charset="0"/>
                        </a:rPr>
                        <a:t>DCPS</a:t>
                      </a:r>
                      <a:r>
                        <a:rPr lang="en-US" sz="900" b="1" spc="-10">
                          <a:effectLst/>
                          <a:latin typeface="+mn-lt"/>
                          <a:ea typeface="Calibri" panose="020F0502020204030204" pitchFamily="34" charset="0"/>
                        </a:rPr>
                        <a:t> </a:t>
                      </a:r>
                      <a:r>
                        <a:rPr lang="en-US" sz="900" b="1">
                          <a:effectLst/>
                          <a:latin typeface="+mn-lt"/>
                          <a:ea typeface="Calibri" panose="020F0502020204030204" pitchFamily="34" charset="0"/>
                        </a:rPr>
                        <a:t>SPO</a:t>
                      </a:r>
                      <a:r>
                        <a:rPr lang="en-US" sz="900" b="1" spc="-10">
                          <a:effectLst/>
                          <a:latin typeface="+mn-lt"/>
                          <a:ea typeface="Calibri" panose="020F0502020204030204" pitchFamily="34" charset="0"/>
                        </a:rPr>
                        <a:t> duties:</a:t>
                      </a:r>
                      <a:endParaRPr lang="en-US" sz="1050">
                        <a:effectLst/>
                        <a:latin typeface="+mn-lt"/>
                        <a:ea typeface="Calibri" panose="020F0502020204030204" pitchFamily="34" charset="0"/>
                      </a:endParaRPr>
                    </a:p>
                    <a:p>
                      <a:pPr marL="112713" marR="0" lvl="0" indent="-112713">
                        <a:lnSpc>
                          <a:spcPts val="1270"/>
                        </a:lnSpc>
                        <a:spcBef>
                          <a:spcPts val="0"/>
                        </a:spcBef>
                        <a:spcAft>
                          <a:spcPts val="0"/>
                        </a:spcAft>
                        <a:buSzPts val="1000"/>
                        <a:buFont typeface="Symbol" panose="05050102010706020507" pitchFamily="18" charset="2"/>
                        <a:buChar char=""/>
                        <a:tabLst>
                          <a:tab pos="55563" algn="l"/>
                        </a:tabLst>
                      </a:pPr>
                      <a:r>
                        <a:rPr lang="en-US" sz="900">
                          <a:effectLst/>
                          <a:latin typeface="+mn-lt"/>
                          <a:ea typeface="Symbol" panose="05050102010706020507" pitchFamily="18" charset="2"/>
                          <a:cs typeface="Symbol" panose="05050102010706020507" pitchFamily="18" charset="2"/>
                        </a:rPr>
                        <a:t>Handle</a:t>
                      </a:r>
                      <a:r>
                        <a:rPr lang="en-US" sz="900" spc="-2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general</a:t>
                      </a:r>
                      <a:r>
                        <a:rPr lang="en-US" sz="900" spc="-1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law</a:t>
                      </a:r>
                      <a:r>
                        <a:rPr lang="en-US" sz="900" spc="-1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enforcement</a:t>
                      </a:r>
                      <a:r>
                        <a:rPr lang="en-US" sz="900" spc="-1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duties</a:t>
                      </a:r>
                      <a:r>
                        <a:rPr lang="en-US" sz="900" spc="-1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for</a:t>
                      </a:r>
                      <a:r>
                        <a:rPr lang="en-US" sz="900" spc="-25">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DCPS;</a:t>
                      </a:r>
                      <a:endParaRPr lang="en-US" sz="1050">
                        <a:effectLst/>
                        <a:latin typeface="+mn-lt"/>
                        <a:ea typeface="Symbol" panose="05050102010706020507" pitchFamily="18" charset="2"/>
                        <a:cs typeface="Symbol" panose="05050102010706020507" pitchFamily="18" charset="2"/>
                      </a:endParaRPr>
                    </a:p>
                    <a:p>
                      <a:pPr marL="112713" marR="52705" lvl="0" indent="-112713">
                        <a:spcBef>
                          <a:spcPts val="0"/>
                        </a:spcBef>
                        <a:spcAft>
                          <a:spcPts val="0"/>
                        </a:spcAft>
                        <a:buSzPts val="1000"/>
                        <a:buFont typeface="Symbol" panose="05050102010706020507" pitchFamily="18" charset="2"/>
                        <a:buChar char=""/>
                        <a:tabLst>
                          <a:tab pos="55563" algn="l"/>
                        </a:tabLst>
                      </a:pPr>
                      <a:r>
                        <a:rPr lang="en-US" sz="900">
                          <a:effectLst/>
                          <a:latin typeface="+mn-lt"/>
                          <a:ea typeface="Symbol" panose="05050102010706020507" pitchFamily="18" charset="2"/>
                          <a:cs typeface="Symbol" panose="05050102010706020507" pitchFamily="18" charset="2"/>
                        </a:rPr>
                        <a:t>Respond</a:t>
                      </a:r>
                      <a:r>
                        <a:rPr lang="en-US" sz="900" spc="20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to</a:t>
                      </a:r>
                      <a:r>
                        <a:rPr lang="en-US" sz="900" spc="20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emergencies</a:t>
                      </a:r>
                      <a:r>
                        <a:rPr lang="en-US" sz="900" spc="20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and</a:t>
                      </a:r>
                      <a:r>
                        <a:rPr lang="en-US" sz="900" spc="20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critical</a:t>
                      </a:r>
                      <a:r>
                        <a:rPr lang="en-US" sz="900" spc="20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level</a:t>
                      </a:r>
                      <a:r>
                        <a:rPr lang="en-US" sz="900" spc="20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incidents</a:t>
                      </a:r>
                      <a:r>
                        <a:rPr lang="en-US" sz="900" spc="20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within</a:t>
                      </a:r>
                      <a:r>
                        <a:rPr lang="en-US" sz="900" spc="20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and around schools, rove/patrol DCPS locations;</a:t>
                      </a:r>
                      <a:endParaRPr lang="en-US" sz="1050">
                        <a:effectLst/>
                        <a:latin typeface="+mn-lt"/>
                        <a:ea typeface="Symbol" panose="05050102010706020507" pitchFamily="18" charset="2"/>
                        <a:cs typeface="Symbol" panose="05050102010706020507" pitchFamily="18" charset="2"/>
                      </a:endParaRPr>
                    </a:p>
                    <a:p>
                      <a:pPr marL="112713" marR="0" lvl="0" indent="-112713">
                        <a:lnSpc>
                          <a:spcPts val="1275"/>
                        </a:lnSpc>
                        <a:spcBef>
                          <a:spcPts val="0"/>
                        </a:spcBef>
                        <a:spcAft>
                          <a:spcPts val="0"/>
                        </a:spcAft>
                        <a:buSzPts val="1000"/>
                        <a:buFont typeface="Symbol" panose="05050102010706020507" pitchFamily="18" charset="2"/>
                        <a:buChar char=""/>
                        <a:tabLst>
                          <a:tab pos="55563" algn="l"/>
                        </a:tabLst>
                      </a:pPr>
                      <a:r>
                        <a:rPr lang="en-US" sz="900">
                          <a:effectLst/>
                          <a:latin typeface="+mn-lt"/>
                          <a:ea typeface="Symbol" panose="05050102010706020507" pitchFamily="18" charset="2"/>
                          <a:cs typeface="Symbol" panose="05050102010706020507" pitchFamily="18" charset="2"/>
                        </a:rPr>
                        <a:t>Monitor</a:t>
                      </a:r>
                      <a:r>
                        <a:rPr lang="en-US" sz="900" spc="-2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security</a:t>
                      </a:r>
                      <a:r>
                        <a:rPr lang="en-US" sz="900" spc="-1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contract</a:t>
                      </a:r>
                      <a:r>
                        <a:rPr lang="en-US" sz="900" spc="-1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compliance</a:t>
                      </a:r>
                      <a:r>
                        <a:rPr lang="en-US" sz="900" spc="-2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in</a:t>
                      </a:r>
                      <a:r>
                        <a:rPr lang="en-US" sz="900" spc="-1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schools,</a:t>
                      </a:r>
                      <a:r>
                        <a:rPr lang="en-US" sz="900" spc="-2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and</a:t>
                      </a:r>
                      <a:r>
                        <a:rPr lang="en-US" sz="900" spc="-1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report</a:t>
                      </a:r>
                      <a:r>
                        <a:rPr lang="en-US" sz="900" spc="-20">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issues;</a:t>
                      </a:r>
                      <a:endParaRPr lang="en-US" sz="1050">
                        <a:effectLst/>
                        <a:latin typeface="+mn-lt"/>
                        <a:ea typeface="Symbol" panose="05050102010706020507" pitchFamily="18" charset="2"/>
                        <a:cs typeface="Symbol" panose="05050102010706020507" pitchFamily="18" charset="2"/>
                      </a:endParaRPr>
                    </a:p>
                    <a:p>
                      <a:pPr marL="112713" marR="53340" lvl="0" indent="-112713">
                        <a:spcBef>
                          <a:spcPts val="0"/>
                        </a:spcBef>
                        <a:spcAft>
                          <a:spcPts val="0"/>
                        </a:spcAft>
                        <a:buSzPts val="1000"/>
                        <a:buFont typeface="Symbol" panose="05050102010706020507" pitchFamily="18" charset="2"/>
                        <a:buChar char=""/>
                        <a:tabLst>
                          <a:tab pos="55563" algn="l"/>
                        </a:tabLst>
                      </a:pPr>
                      <a:r>
                        <a:rPr lang="en-US" sz="900">
                          <a:effectLst/>
                          <a:latin typeface="+mn-lt"/>
                          <a:ea typeface="Symbol" panose="05050102010706020507" pitchFamily="18" charset="2"/>
                          <a:cs typeface="Symbol" panose="05050102010706020507" pitchFamily="18" charset="2"/>
                        </a:rPr>
                        <a:t>Manage</a:t>
                      </a:r>
                      <a:r>
                        <a:rPr lang="en-US" sz="900" spc="12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DCPS</a:t>
                      </a:r>
                      <a:r>
                        <a:rPr lang="en-US" sz="900" spc="12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Command</a:t>
                      </a:r>
                      <a:r>
                        <a:rPr lang="en-US" sz="900" spc="12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Center,</a:t>
                      </a:r>
                      <a:r>
                        <a:rPr lang="en-US" sz="900" spc="11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alarm</a:t>
                      </a:r>
                      <a:r>
                        <a:rPr lang="en-US" sz="900" spc="12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activations,</a:t>
                      </a:r>
                      <a:r>
                        <a:rPr lang="en-US" sz="900" spc="12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CCTV</a:t>
                      </a:r>
                      <a:r>
                        <a:rPr lang="en-US" sz="900" spc="12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camera systems, emergency calls, intrusion and fire alarms;</a:t>
                      </a:r>
                      <a:endParaRPr lang="en-US" sz="1050">
                        <a:effectLst/>
                        <a:latin typeface="+mn-lt"/>
                        <a:ea typeface="Symbol" panose="05050102010706020507" pitchFamily="18" charset="2"/>
                        <a:cs typeface="Symbol" panose="05050102010706020507" pitchFamily="18" charset="2"/>
                      </a:endParaRPr>
                    </a:p>
                    <a:p>
                      <a:pPr marL="112713" marR="0" lvl="0" indent="-112713">
                        <a:spcBef>
                          <a:spcPts val="0"/>
                        </a:spcBef>
                        <a:spcAft>
                          <a:spcPts val="0"/>
                        </a:spcAft>
                        <a:buSzPts val="1000"/>
                        <a:buFont typeface="Symbol" panose="05050102010706020507" pitchFamily="18" charset="2"/>
                        <a:buChar char=""/>
                        <a:tabLst>
                          <a:tab pos="55563" algn="l"/>
                        </a:tabLst>
                      </a:pPr>
                      <a:r>
                        <a:rPr lang="en-US" sz="900" spc="-10">
                          <a:effectLst/>
                          <a:latin typeface="+mn-lt"/>
                          <a:ea typeface="Symbol" panose="05050102010706020507" pitchFamily="18" charset="2"/>
                          <a:cs typeface="Symbol" panose="05050102010706020507" pitchFamily="18" charset="2"/>
                        </a:rPr>
                        <a:t>Collaborate</a:t>
                      </a:r>
                      <a:r>
                        <a:rPr lang="en-US" sz="900" spc="-15">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with other</a:t>
                      </a:r>
                      <a:r>
                        <a:rPr lang="en-US" sz="900" spc="-15">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law</a:t>
                      </a:r>
                      <a:r>
                        <a:rPr lang="en-US" sz="900" spc="-20">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enforcement</a:t>
                      </a:r>
                      <a:r>
                        <a:rPr lang="en-US" sz="900" spc="-20">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agencies</a:t>
                      </a:r>
                      <a:r>
                        <a:rPr lang="en-US" sz="900" spc="-15">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on</a:t>
                      </a:r>
                      <a:r>
                        <a:rPr lang="en-US" sz="900" spc="-20">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behalf</a:t>
                      </a:r>
                      <a:r>
                        <a:rPr lang="en-US" sz="900" spc="-20">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of DCPS;</a:t>
                      </a:r>
                      <a:endParaRPr lang="en-US" sz="1050">
                        <a:effectLst/>
                        <a:latin typeface="+mn-lt"/>
                        <a:ea typeface="Symbol" panose="05050102010706020507" pitchFamily="18" charset="2"/>
                        <a:cs typeface="Symbol" panose="05050102010706020507" pitchFamily="18" charset="2"/>
                      </a:endParaRPr>
                    </a:p>
                    <a:p>
                      <a:pPr marL="112713" marR="0" lvl="0" indent="-112713">
                        <a:lnSpc>
                          <a:spcPts val="1275"/>
                        </a:lnSpc>
                        <a:spcBef>
                          <a:spcPts val="5"/>
                        </a:spcBef>
                        <a:spcAft>
                          <a:spcPts val="0"/>
                        </a:spcAft>
                        <a:buSzPts val="1000"/>
                        <a:buFont typeface="Symbol" panose="05050102010706020507" pitchFamily="18" charset="2"/>
                        <a:buChar char=""/>
                        <a:tabLst>
                          <a:tab pos="55563" algn="l"/>
                        </a:tabLst>
                      </a:pPr>
                      <a:r>
                        <a:rPr lang="en-US" sz="900">
                          <a:effectLst/>
                          <a:latin typeface="+mn-lt"/>
                          <a:ea typeface="Symbol" panose="05050102010706020507" pitchFamily="18" charset="2"/>
                          <a:cs typeface="Symbol" panose="05050102010706020507" pitchFamily="18" charset="2"/>
                        </a:rPr>
                        <a:t>Supports</a:t>
                      </a:r>
                      <a:r>
                        <a:rPr lang="en-US" sz="900" spc="-3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emergency</a:t>
                      </a:r>
                      <a:r>
                        <a:rPr lang="en-US" sz="900" spc="-2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planning</a:t>
                      </a:r>
                      <a:r>
                        <a:rPr lang="en-US" sz="900" spc="-2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and</a:t>
                      </a:r>
                      <a:r>
                        <a:rPr lang="en-US" sz="900" spc="-25">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drills;</a:t>
                      </a:r>
                      <a:endParaRPr lang="en-US" sz="1050">
                        <a:effectLst/>
                        <a:latin typeface="+mn-lt"/>
                        <a:ea typeface="Symbol" panose="05050102010706020507" pitchFamily="18" charset="2"/>
                        <a:cs typeface="Symbol" panose="05050102010706020507" pitchFamily="18" charset="2"/>
                      </a:endParaRPr>
                    </a:p>
                    <a:p>
                      <a:pPr marL="112713" marR="0" lvl="0" indent="-112713">
                        <a:lnSpc>
                          <a:spcPts val="1270"/>
                        </a:lnSpc>
                        <a:spcBef>
                          <a:spcPts val="0"/>
                        </a:spcBef>
                        <a:spcAft>
                          <a:spcPts val="0"/>
                        </a:spcAft>
                        <a:buSzPts val="1000"/>
                        <a:buFont typeface="Symbol" panose="05050102010706020507" pitchFamily="18" charset="2"/>
                        <a:buChar char=""/>
                        <a:tabLst>
                          <a:tab pos="55563" algn="l"/>
                        </a:tabLst>
                      </a:pPr>
                      <a:r>
                        <a:rPr lang="en-US" sz="900">
                          <a:effectLst/>
                          <a:latin typeface="+mn-lt"/>
                          <a:ea typeface="Symbol" panose="05050102010706020507" pitchFamily="18" charset="2"/>
                          <a:cs typeface="Symbol" panose="05050102010706020507" pitchFamily="18" charset="2"/>
                        </a:rPr>
                        <a:t>Assist</a:t>
                      </a:r>
                      <a:r>
                        <a:rPr lang="en-US" sz="900" spc="-15">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with</a:t>
                      </a:r>
                      <a:r>
                        <a:rPr lang="en-US" sz="900" spc="-1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city-wide</a:t>
                      </a:r>
                      <a:r>
                        <a:rPr lang="en-US" sz="900" spc="-1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Safe</a:t>
                      </a:r>
                      <a:r>
                        <a:rPr lang="en-US" sz="900" spc="-20">
                          <a:effectLst/>
                          <a:latin typeface="+mn-lt"/>
                          <a:ea typeface="Symbol" panose="05050102010706020507" pitchFamily="18" charset="2"/>
                          <a:cs typeface="Symbol" panose="05050102010706020507" pitchFamily="18" charset="2"/>
                        </a:rPr>
                        <a:t> </a:t>
                      </a:r>
                      <a:r>
                        <a:rPr lang="en-US" sz="900">
                          <a:effectLst/>
                          <a:latin typeface="+mn-lt"/>
                          <a:ea typeface="Symbol" panose="05050102010706020507" pitchFamily="18" charset="2"/>
                          <a:cs typeface="Symbol" panose="05050102010706020507" pitchFamily="18" charset="2"/>
                        </a:rPr>
                        <a:t>Passage</a:t>
                      </a:r>
                      <a:r>
                        <a:rPr lang="en-US" sz="900" spc="-5">
                          <a:effectLst/>
                          <a:latin typeface="+mn-lt"/>
                          <a:ea typeface="Symbol" panose="05050102010706020507" pitchFamily="18" charset="2"/>
                          <a:cs typeface="Symbol" panose="05050102010706020507" pitchFamily="18" charset="2"/>
                        </a:rPr>
                        <a:t> </a:t>
                      </a:r>
                      <a:r>
                        <a:rPr lang="en-US" sz="900" spc="-10">
                          <a:effectLst/>
                          <a:latin typeface="+mn-lt"/>
                          <a:ea typeface="Symbol" panose="05050102010706020507" pitchFamily="18" charset="2"/>
                          <a:cs typeface="Symbol" panose="05050102010706020507" pitchFamily="18" charset="2"/>
                        </a:rPr>
                        <a:t>efforts;</a:t>
                      </a:r>
                      <a:endParaRPr lang="en-US" sz="1050" spc="-10">
                        <a:effectLst/>
                        <a:latin typeface="+mn-lt"/>
                        <a:ea typeface="Symbol" panose="05050102010706020507" pitchFamily="18" charset="2"/>
                        <a:cs typeface="Symbol" panose="05050102010706020507" pitchFamily="18" charset="2"/>
                      </a:endParaRPr>
                    </a:p>
                    <a:p>
                      <a:pPr marL="112713" marR="0" lvl="0" indent="-112713">
                        <a:lnSpc>
                          <a:spcPts val="1270"/>
                        </a:lnSpc>
                        <a:spcBef>
                          <a:spcPts val="0"/>
                        </a:spcBef>
                        <a:spcAft>
                          <a:spcPts val="0"/>
                        </a:spcAft>
                        <a:buSzPts val="1000"/>
                        <a:buFont typeface="Symbol" panose="05050102010706020507" pitchFamily="18" charset="2"/>
                        <a:buChar char=""/>
                        <a:tabLst>
                          <a:tab pos="55563" algn="l"/>
                        </a:tabLst>
                      </a:pPr>
                      <a:r>
                        <a:rPr lang="en-US" sz="900">
                          <a:effectLst/>
                          <a:latin typeface="+mn-lt"/>
                          <a:ea typeface="Calibri" panose="020F0502020204030204" pitchFamily="34" charset="0"/>
                        </a:rPr>
                        <a:t>Authorized</a:t>
                      </a:r>
                      <a:r>
                        <a:rPr lang="en-US" sz="900" spc="-25">
                          <a:effectLst/>
                          <a:latin typeface="+mn-lt"/>
                          <a:ea typeface="Calibri" panose="020F0502020204030204" pitchFamily="34" charset="0"/>
                        </a:rPr>
                        <a:t> </a:t>
                      </a:r>
                      <a:r>
                        <a:rPr lang="en-US" sz="900">
                          <a:effectLst/>
                          <a:latin typeface="+mn-lt"/>
                          <a:ea typeface="Calibri" panose="020F0502020204030204" pitchFamily="34" charset="0"/>
                        </a:rPr>
                        <a:t>to</a:t>
                      </a:r>
                      <a:r>
                        <a:rPr lang="en-US" sz="900" spc="-20">
                          <a:effectLst/>
                          <a:latin typeface="+mn-lt"/>
                          <a:ea typeface="Calibri" panose="020F0502020204030204" pitchFamily="34" charset="0"/>
                        </a:rPr>
                        <a:t> </a:t>
                      </a:r>
                      <a:r>
                        <a:rPr lang="en-US" sz="900">
                          <a:effectLst/>
                          <a:latin typeface="+mn-lt"/>
                          <a:ea typeface="Calibri" panose="020F0502020204030204" pitchFamily="34" charset="0"/>
                        </a:rPr>
                        <a:t>detain</a:t>
                      </a:r>
                      <a:r>
                        <a:rPr lang="en-US" sz="900" spc="-20">
                          <a:effectLst/>
                          <a:latin typeface="+mn-lt"/>
                          <a:ea typeface="Calibri" panose="020F0502020204030204" pitchFamily="34" charset="0"/>
                        </a:rPr>
                        <a:t> </a:t>
                      </a:r>
                      <a:r>
                        <a:rPr lang="en-US" sz="900">
                          <a:effectLst/>
                          <a:latin typeface="+mn-lt"/>
                          <a:ea typeface="Calibri" panose="020F0502020204030204" pitchFamily="34" charset="0"/>
                        </a:rPr>
                        <a:t>and</a:t>
                      </a:r>
                      <a:r>
                        <a:rPr lang="en-US" sz="900" spc="-15">
                          <a:effectLst/>
                          <a:latin typeface="+mn-lt"/>
                          <a:ea typeface="Calibri" panose="020F0502020204030204" pitchFamily="34" charset="0"/>
                        </a:rPr>
                        <a:t> </a:t>
                      </a:r>
                      <a:r>
                        <a:rPr lang="en-US" sz="900">
                          <a:effectLst/>
                          <a:latin typeface="+mn-lt"/>
                          <a:ea typeface="Calibri" panose="020F0502020204030204" pitchFamily="34" charset="0"/>
                        </a:rPr>
                        <a:t>make</a:t>
                      </a:r>
                      <a:r>
                        <a:rPr lang="en-US" sz="900" spc="-15">
                          <a:effectLst/>
                          <a:latin typeface="+mn-lt"/>
                          <a:ea typeface="Calibri" panose="020F0502020204030204" pitchFamily="34" charset="0"/>
                        </a:rPr>
                        <a:t> </a:t>
                      </a:r>
                      <a:r>
                        <a:rPr lang="en-US" sz="900" spc="-10">
                          <a:effectLst/>
                          <a:latin typeface="+mn-lt"/>
                          <a:ea typeface="Calibri" panose="020F0502020204030204" pitchFamily="34" charset="0"/>
                        </a:rPr>
                        <a:t>arrests.</a:t>
                      </a:r>
                    </a:p>
                    <a:p>
                      <a:pPr marL="0" marR="0" lvl="0" indent="0">
                        <a:lnSpc>
                          <a:spcPts val="1270"/>
                        </a:lnSpc>
                        <a:spcBef>
                          <a:spcPts val="0"/>
                        </a:spcBef>
                        <a:spcAft>
                          <a:spcPts val="0"/>
                        </a:spcAft>
                        <a:buSzPts val="1000"/>
                        <a:buFont typeface="Symbol" panose="05050102010706020507" pitchFamily="18" charset="2"/>
                        <a:buNone/>
                        <a:tabLst>
                          <a:tab pos="55563" algn="l"/>
                        </a:tabLst>
                      </a:pPr>
                      <a:r>
                        <a:rPr lang="en-US" sz="900" spc="-10">
                          <a:effectLst/>
                          <a:latin typeface="+mn-lt"/>
                        </a:rPr>
                        <a:t>`</a:t>
                      </a:r>
                      <a:endParaRPr lang="en-US" sz="900">
                        <a:effectLst/>
                        <a:latin typeface="+mn-lt"/>
                      </a:endParaRPr>
                    </a:p>
                  </a:txBody>
                  <a:tcPr marL="47918" marR="47918" marT="0" marB="0"/>
                </a:tc>
                <a:extLst>
                  <a:ext uri="{0D108BD9-81ED-4DB2-BD59-A6C34878D82A}">
                    <a16:rowId xmlns:a16="http://schemas.microsoft.com/office/drawing/2014/main" val="4256355479"/>
                  </a:ext>
                </a:extLst>
              </a:tr>
              <a:tr h="1869994">
                <a:tc>
                  <a:txBody>
                    <a:bodyPr/>
                    <a:lstStyle/>
                    <a:p>
                      <a:pPr algn="l"/>
                      <a:r>
                        <a:rPr lang="en-US" sz="900" b="1" i="0" u="none" strike="noStrike" baseline="0">
                          <a:solidFill>
                            <a:schemeClr val="bg1"/>
                          </a:solidFill>
                          <a:latin typeface="Calibri" panose="020F0502020204030204" pitchFamily="34" charset="0"/>
                        </a:rPr>
                        <a:t>Contract Security Officers (CSOs) </a:t>
                      </a:r>
                      <a:endParaRPr lang="en-US" sz="900" b="0" i="0" u="none" strike="noStrike" baseline="0">
                        <a:solidFill>
                          <a:schemeClr val="bg1"/>
                        </a:solidFill>
                        <a:latin typeface="Calibri" panose="020F0502020204030204" pitchFamily="34" charset="0"/>
                      </a:endParaRPr>
                    </a:p>
                    <a:p>
                      <a:r>
                        <a:rPr lang="en-US" sz="900" b="0" i="0" u="none" strike="noStrike" baseline="0">
                          <a:solidFill>
                            <a:schemeClr val="bg1"/>
                          </a:solidFill>
                          <a:latin typeface="Calibri" panose="020F0502020204030204" pitchFamily="34" charset="0"/>
                        </a:rPr>
                        <a:t>Contract Security Officers are commonly referred to as either an </a:t>
                      </a:r>
                      <a:r>
                        <a:rPr lang="en-US" sz="900" b="1" i="0" u="none" strike="noStrike" baseline="0">
                          <a:solidFill>
                            <a:schemeClr val="bg1"/>
                          </a:solidFill>
                          <a:latin typeface="Calibri" panose="020F0502020204030204" pitchFamily="34" charset="0"/>
                        </a:rPr>
                        <a:t>SO </a:t>
                      </a:r>
                      <a:r>
                        <a:rPr lang="en-US" sz="900" b="0" i="0" u="none" strike="noStrike" baseline="0">
                          <a:solidFill>
                            <a:schemeClr val="bg1"/>
                          </a:solidFill>
                          <a:latin typeface="Calibri" panose="020F0502020204030204" pitchFamily="34" charset="0"/>
                        </a:rPr>
                        <a:t>(</a:t>
                      </a:r>
                      <a:r>
                        <a:rPr lang="en-US" sz="900" b="1" i="0" u="none" strike="noStrike" baseline="0">
                          <a:solidFill>
                            <a:schemeClr val="bg1"/>
                          </a:solidFill>
                          <a:latin typeface="Calibri" panose="020F0502020204030204" pitchFamily="34" charset="0"/>
                        </a:rPr>
                        <a:t>Guard I</a:t>
                      </a:r>
                      <a:r>
                        <a:rPr lang="en-US" sz="900" b="0" i="0" u="none" strike="noStrike" baseline="0">
                          <a:solidFill>
                            <a:schemeClr val="bg1"/>
                          </a:solidFill>
                          <a:latin typeface="Calibri" panose="020F0502020204030204" pitchFamily="34" charset="0"/>
                        </a:rPr>
                        <a:t>) or </a:t>
                      </a:r>
                      <a:r>
                        <a:rPr lang="en-US" sz="900" b="1" i="0" u="none" strike="noStrike" baseline="0">
                          <a:solidFill>
                            <a:schemeClr val="bg1"/>
                          </a:solidFill>
                          <a:latin typeface="Calibri" panose="020F0502020204030204" pitchFamily="34" charset="0"/>
                        </a:rPr>
                        <a:t>SPO </a:t>
                      </a:r>
                      <a:r>
                        <a:rPr lang="en-US" sz="900" b="0" i="0" u="none" strike="noStrike" baseline="0">
                          <a:solidFill>
                            <a:schemeClr val="bg1"/>
                          </a:solidFill>
                          <a:latin typeface="Calibri" panose="020F0502020204030204" pitchFamily="34" charset="0"/>
                        </a:rPr>
                        <a:t>(</a:t>
                      </a:r>
                      <a:r>
                        <a:rPr lang="en-US" sz="900" b="1" i="0" u="none" strike="noStrike" baseline="0">
                          <a:solidFill>
                            <a:schemeClr val="bg1"/>
                          </a:solidFill>
                          <a:latin typeface="Calibri" panose="020F0502020204030204" pitchFamily="34" charset="0"/>
                        </a:rPr>
                        <a:t>Guard II</a:t>
                      </a:r>
                      <a:r>
                        <a:rPr lang="en-US" sz="900" b="0" i="0" u="none" strike="noStrike" baseline="0">
                          <a:solidFill>
                            <a:schemeClr val="bg1"/>
                          </a:solidFill>
                          <a:latin typeface="Calibri" panose="020F0502020204030204" pitchFamily="34" charset="0"/>
                        </a:rPr>
                        <a:t>). Contract Officers are deployed to all DCPS school buildings. These individuals are contracted out by a security vendor and managed by DCPS’ School Security Division, Contract Security &amp; Training team. Contract officers are school based and support school leaders, school-based staff, etc., to ensure the overall safety and security of all students and DCPS buildings. Since 2017, Contract Officers have been employed by </a:t>
                      </a:r>
                      <a:r>
                        <a:rPr lang="en-US" sz="900" b="1" i="0" u="none" strike="noStrike" baseline="0">
                          <a:solidFill>
                            <a:schemeClr val="bg1"/>
                          </a:solidFill>
                          <a:latin typeface="Calibri" panose="020F0502020204030204" pitchFamily="34" charset="0"/>
                        </a:rPr>
                        <a:t>Security Assurance Management (SAM)</a:t>
                      </a:r>
                      <a:r>
                        <a:rPr lang="en-US" sz="900" b="0" i="0" u="none" strike="noStrike" baseline="0">
                          <a:solidFill>
                            <a:schemeClr val="bg1"/>
                          </a:solidFill>
                          <a:latin typeface="Calibri" panose="020F0502020204030204" pitchFamily="34" charset="0"/>
                        </a:rPr>
                        <a:t>. 	</a:t>
                      </a:r>
                    </a:p>
                    <a:p>
                      <a:pPr marL="0" marR="0">
                        <a:spcBef>
                          <a:spcPts val="0"/>
                        </a:spcBef>
                        <a:spcAft>
                          <a:spcPts val="0"/>
                        </a:spcAft>
                      </a:pP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918" marR="47918" marT="0" marB="0"/>
                </a:tc>
                <a:tc>
                  <a:txBody>
                    <a:bodyPr/>
                    <a:lstStyle/>
                    <a:p>
                      <a:pPr marL="0" marR="0">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CSO duties:</a:t>
                      </a:r>
                    </a:p>
                    <a:p>
                      <a:pPr marL="119063"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Observe and report all unusual and suspicious activities;</a:t>
                      </a:r>
                    </a:p>
                    <a:p>
                      <a:pPr marL="119063"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Conduct security patrols within and around school buildings;</a:t>
                      </a:r>
                    </a:p>
                    <a:p>
                      <a:pPr marL="119063"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Rove, patrol, and monitor common spaces, hallways, stairwells, restrooms, entrances, exits, and perimeter of buildings - as prescribed in CSO’s post-orders;</a:t>
                      </a:r>
                    </a:p>
                    <a:p>
                      <a:pPr marL="119063"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Conduct entrance screenings for all students (Secondary only), DCPS visitors and guests to ensure buildings remain free of weapons and contraband;</a:t>
                      </a:r>
                    </a:p>
                    <a:p>
                      <a:pPr marL="119063"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Manage DCPS visitor management protocols - to include 100% ID checks and visitor sign-in;</a:t>
                      </a:r>
                    </a:p>
                    <a:p>
                      <a:pPr marL="119063"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Supports schools through incident response and prepares incident reports;</a:t>
                      </a:r>
                    </a:p>
                    <a:p>
                      <a:pPr marL="119063"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Break-up fights and de-escalate verbal and physical altercations;</a:t>
                      </a:r>
                    </a:p>
                    <a:p>
                      <a:pPr marL="119063"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Provide security coverage at athletic and school-based events;</a:t>
                      </a:r>
                    </a:p>
                    <a:p>
                      <a:pPr marL="119063"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r>
                        <a:rPr lang="en-US" sz="900" b="1" i="1">
                          <a:effectLst/>
                          <a:latin typeface="Calibri" panose="020F0502020204030204" pitchFamily="34" charset="0"/>
                          <a:ea typeface="Times New Roman" panose="02020603050405020304" pitchFamily="18" charset="0"/>
                          <a:cs typeface="Times New Roman" panose="02020603050405020304" pitchFamily="18" charset="0"/>
                        </a:rPr>
                        <a:t>Contract Officers should work in partnership with Student Supports and Student Behaviors school-based staff</a:t>
                      </a: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47918" marR="47918" marT="0" marB="0"/>
                </a:tc>
                <a:extLst>
                  <a:ext uri="{0D108BD9-81ED-4DB2-BD59-A6C34878D82A}">
                    <a16:rowId xmlns:a16="http://schemas.microsoft.com/office/drawing/2014/main" val="76731448"/>
                  </a:ext>
                </a:extLst>
              </a:tr>
              <a:tr h="1413479">
                <a:tc>
                  <a:txBody>
                    <a:bodyPr/>
                    <a:lstStyle/>
                    <a:p>
                      <a:pPr algn="l"/>
                      <a:r>
                        <a:rPr lang="en-US" sz="900" b="1" i="0" u="none" strike="noStrike" baseline="0">
                          <a:solidFill>
                            <a:schemeClr val="bg1"/>
                          </a:solidFill>
                          <a:latin typeface="Calibri" panose="020F0502020204030204" pitchFamily="34" charset="0"/>
                        </a:rPr>
                        <a:t>School Resource Officers (SROs) </a:t>
                      </a:r>
                      <a:endParaRPr lang="en-US" sz="900" b="0" i="0" u="none" strike="noStrike" baseline="0">
                        <a:solidFill>
                          <a:schemeClr val="bg1"/>
                        </a:solidFill>
                        <a:latin typeface="Calibri" panose="020F0502020204030204" pitchFamily="34" charset="0"/>
                      </a:endParaRPr>
                    </a:p>
                    <a:p>
                      <a:r>
                        <a:rPr lang="en-US" sz="900" b="0" i="0" u="none" strike="noStrike" baseline="0">
                          <a:solidFill>
                            <a:schemeClr val="bg1"/>
                          </a:solidFill>
                          <a:latin typeface="Calibri" panose="020F0502020204030204" pitchFamily="34" charset="0"/>
                        </a:rPr>
                        <a:t>School Resource Officers (</a:t>
                      </a:r>
                      <a:r>
                        <a:rPr lang="en-US" sz="900" b="1" i="0" u="none" strike="noStrike" baseline="0">
                          <a:solidFill>
                            <a:schemeClr val="bg1"/>
                          </a:solidFill>
                          <a:latin typeface="Calibri" panose="020F0502020204030204" pitchFamily="34" charset="0"/>
                        </a:rPr>
                        <a:t>SROs</a:t>
                      </a:r>
                      <a:r>
                        <a:rPr lang="en-US" sz="900" b="0" i="0" u="none" strike="noStrike" baseline="0">
                          <a:solidFill>
                            <a:schemeClr val="bg1"/>
                          </a:solidFill>
                          <a:latin typeface="Calibri" panose="020F0502020204030204" pitchFamily="34" charset="0"/>
                        </a:rPr>
                        <a:t>) are Police Officers, employed by the Metropolitan Police Department (</a:t>
                      </a:r>
                      <a:r>
                        <a:rPr lang="en-US" sz="900" b="1" i="0" u="none" strike="noStrike" baseline="0">
                          <a:solidFill>
                            <a:schemeClr val="bg1"/>
                          </a:solidFill>
                          <a:latin typeface="Calibri" panose="020F0502020204030204" pitchFamily="34" charset="0"/>
                        </a:rPr>
                        <a:t>MPD</a:t>
                      </a:r>
                      <a:r>
                        <a:rPr lang="en-US" sz="900" b="0" i="0" u="none" strike="noStrike" baseline="0">
                          <a:solidFill>
                            <a:schemeClr val="bg1"/>
                          </a:solidFill>
                          <a:latin typeface="Calibri" panose="020F0502020204030204" pitchFamily="34" charset="0"/>
                        </a:rPr>
                        <a:t>), who are trained to work with students in grades K-12. SROs are also Crisis Intervention Officers (CIO) and provide direct support to DCPS and D.C Public Charter Schools (</a:t>
                      </a:r>
                      <a:r>
                        <a:rPr lang="en-US" sz="900" b="1" i="0" u="none" strike="noStrike" baseline="0">
                          <a:solidFill>
                            <a:schemeClr val="bg1"/>
                          </a:solidFill>
                          <a:latin typeface="Calibri" panose="020F0502020204030204" pitchFamily="34" charset="0"/>
                        </a:rPr>
                        <a:t>DCPCS</a:t>
                      </a:r>
                      <a:r>
                        <a:rPr lang="en-US" sz="900" b="0" i="0" u="none" strike="noStrike" baseline="0">
                          <a:solidFill>
                            <a:schemeClr val="bg1"/>
                          </a:solidFill>
                          <a:latin typeface="Calibri" panose="020F0502020204030204" pitchFamily="34" charset="0"/>
                        </a:rPr>
                        <a:t>). Officers are deployed according to a “cluster model”. Lastly, SROs are a part of the School &amp; Safety Division (</a:t>
                      </a:r>
                      <a:r>
                        <a:rPr lang="en-US" sz="900" b="1" i="0" u="none" strike="noStrike" baseline="0">
                          <a:solidFill>
                            <a:schemeClr val="bg1"/>
                          </a:solidFill>
                          <a:latin typeface="Calibri" panose="020F0502020204030204" pitchFamily="34" charset="0"/>
                        </a:rPr>
                        <a:t>SSD</a:t>
                      </a:r>
                      <a:r>
                        <a:rPr lang="en-US" sz="900" b="0" i="0" u="none" strike="noStrike" baseline="0">
                          <a:solidFill>
                            <a:schemeClr val="bg1"/>
                          </a:solidFill>
                          <a:latin typeface="Calibri" panose="020F0502020204030204" pitchFamily="34" charset="0"/>
                        </a:rPr>
                        <a:t>), which is housed in the Youth and Family Engagement Bureau (</a:t>
                      </a:r>
                      <a:r>
                        <a:rPr lang="en-US" sz="900" b="1" i="0" u="none" strike="noStrike" baseline="0">
                          <a:solidFill>
                            <a:schemeClr val="bg1"/>
                          </a:solidFill>
                          <a:latin typeface="Calibri" panose="020F0502020204030204" pitchFamily="34" charset="0"/>
                        </a:rPr>
                        <a:t>YEFB</a:t>
                      </a:r>
                      <a:r>
                        <a:rPr lang="en-US" sz="900" b="0" i="0" u="none" strike="noStrike" baseline="0">
                          <a:solidFill>
                            <a:schemeClr val="bg1"/>
                          </a:solidFill>
                          <a:latin typeface="Calibri" panose="020F0502020204030204" pitchFamily="34" charset="0"/>
                        </a:rPr>
                        <a:t>). </a:t>
                      </a:r>
                      <a:r>
                        <a:rPr lang="en-US" sz="1000" b="0" i="0" u="none" strike="noStrike" baseline="0">
                          <a:solidFill>
                            <a:srgbClr val="000000"/>
                          </a:solidFill>
                          <a:latin typeface="Calibri" panose="020F0502020204030204" pitchFamily="34" charset="0"/>
                        </a:rPr>
                        <a:t>	</a:t>
                      </a:r>
                    </a:p>
                    <a:p>
                      <a:pPr marL="0" marR="0">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7918" marR="47918" marT="0" marB="0"/>
                </a:tc>
                <a:tc>
                  <a:txBody>
                    <a:bodyPr/>
                    <a:lstStyle/>
                    <a:p>
                      <a:pPr marL="0" marR="0">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SRO duties:</a:t>
                      </a:r>
                    </a:p>
                    <a:p>
                      <a:pPr marL="174625"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Respond to critical emergencies within and around school buildings;</a:t>
                      </a:r>
                    </a:p>
                    <a:p>
                      <a:pPr marL="174625"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Build and maintain positive relationships with school leaders, students, and school-based staff;</a:t>
                      </a:r>
                    </a:p>
                    <a:p>
                      <a:pPr marL="174625"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Conduct daily check-ins with secondary schools for DCPS and DC Public Charter Schools (DCPCS);</a:t>
                      </a:r>
                    </a:p>
                    <a:p>
                      <a:pPr marL="174625"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Participate in School Safety Committee meetings;</a:t>
                      </a:r>
                    </a:p>
                    <a:p>
                      <a:pPr marL="174625"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Support athletics and large-scale community events and special activities;</a:t>
                      </a:r>
                    </a:p>
                    <a:p>
                      <a:pPr marL="174625"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Assist with Safe Passage, Safe Route city-wide programming </a:t>
                      </a:r>
                    </a:p>
                    <a:p>
                      <a:pPr marL="174625"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Conduct home visits</a:t>
                      </a:r>
                    </a:p>
                    <a:p>
                      <a:pPr marL="174625" marR="0" indent="-119063">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SRO’s have arresting power and make arrests when necessary </a:t>
                      </a:r>
                    </a:p>
                  </a:txBody>
                  <a:tcPr marL="47918" marR="47918" marT="0" marB="0"/>
                </a:tc>
                <a:extLst>
                  <a:ext uri="{0D108BD9-81ED-4DB2-BD59-A6C34878D82A}">
                    <a16:rowId xmlns:a16="http://schemas.microsoft.com/office/drawing/2014/main" val="3300205118"/>
                  </a:ext>
                </a:extLst>
              </a:tr>
            </a:tbl>
          </a:graphicData>
        </a:graphic>
      </p:graphicFrame>
      <p:sp>
        <p:nvSpPr>
          <p:cNvPr id="5" name="Text Placeholder 5">
            <a:extLst>
              <a:ext uri="{FF2B5EF4-FFF2-40B4-BE49-F238E27FC236}">
                <a16:creationId xmlns:a16="http://schemas.microsoft.com/office/drawing/2014/main" id="{D5F7EC50-6FA4-0230-C69F-B27B32989C16}"/>
              </a:ext>
            </a:extLst>
          </p:cNvPr>
          <p:cNvSpPr>
            <a:spLocks noGrp="1"/>
          </p:cNvSpPr>
          <p:nvPr>
            <p:ph type="body" sz="quarter" idx="13"/>
          </p:nvPr>
        </p:nvSpPr>
        <p:spPr>
          <a:xfrm>
            <a:off x="522288" y="436752"/>
            <a:ext cx="8164512" cy="388937"/>
          </a:xfrm>
        </p:spPr>
        <p:txBody>
          <a:bodyPr>
            <a:normAutofit/>
          </a:bodyPr>
          <a:lstStyle/>
          <a:p>
            <a:pPr algn="ctr"/>
            <a:r>
              <a:rPr lang="en-US" sz="1800" b="1" dirty="0"/>
              <a:t>School Security Division </a:t>
            </a:r>
          </a:p>
        </p:txBody>
      </p:sp>
    </p:spTree>
    <p:extLst>
      <p:ext uri="{BB962C8B-B14F-4D97-AF65-F5344CB8AC3E}">
        <p14:creationId xmlns:p14="http://schemas.microsoft.com/office/powerpoint/2010/main" val="248426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22288" y="1292530"/>
            <a:ext cx="8164686" cy="734660"/>
          </a:xfrm>
        </p:spPr>
        <p:txBody>
          <a:bodyPr>
            <a:normAutofit fontScale="90000"/>
          </a:bodyPr>
          <a:lstStyle/>
          <a:p>
            <a:r>
              <a:rPr lang="en-US">
                <a:solidFill>
                  <a:schemeClr val="tx2"/>
                </a:solidFill>
              </a:rPr>
              <a:t>Background and Context</a:t>
            </a:r>
          </a:p>
        </p:txBody>
      </p:sp>
      <p:sp>
        <p:nvSpPr>
          <p:cNvPr id="2" name="Slide Number Placeholder 1"/>
          <p:cNvSpPr>
            <a:spLocks noGrp="1"/>
          </p:cNvSpPr>
          <p:nvPr>
            <p:ph type="sldNum" sz="quarter" idx="12"/>
          </p:nvPr>
        </p:nvSpPr>
        <p:spPr/>
        <p:txBody>
          <a:bodyPr/>
          <a:lstStyle/>
          <a:p>
            <a:fld id="{7B9C99EC-0444-814F-B7B5-49E252465484}" type="slidenum">
              <a:rPr lang="en-US" smtClean="0"/>
              <a:t>9</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1090246" y="2391156"/>
            <a:ext cx="7227277" cy="3693319"/>
          </a:xfrm>
          <a:prstGeom prst="rect">
            <a:avLst/>
          </a:prstGeom>
          <a:noFill/>
        </p:spPr>
        <p:txBody>
          <a:bodyPr wrap="square" rtlCol="0">
            <a:spAutoFit/>
          </a:bodyPr>
          <a:lstStyle/>
          <a:p>
            <a:pPr marL="285750" indent="-285750">
              <a:buFont typeface="Arial" panose="020B0604020202020204" pitchFamily="34" charset="0"/>
              <a:buChar char="•"/>
            </a:pPr>
            <a:r>
              <a:rPr lang="en-US"/>
              <a:t>2004… What happened? </a:t>
            </a:r>
          </a:p>
          <a:p>
            <a:endParaRPr lang="en-US"/>
          </a:p>
          <a:p>
            <a:pPr marL="285750" indent="-285750">
              <a:buFont typeface="Arial" panose="020B0604020202020204" pitchFamily="34" charset="0"/>
              <a:buChar char="•"/>
            </a:pPr>
            <a:r>
              <a:rPr lang="en-US"/>
              <a:t>DC Council enacted the </a:t>
            </a:r>
            <a:r>
              <a:rPr lang="en-US" b="1"/>
              <a:t>School Safety and Security Procedures Act of 2004</a:t>
            </a:r>
          </a:p>
          <a:p>
            <a:endParaRPr lang="en-US"/>
          </a:p>
          <a:p>
            <a:pPr marL="285750" indent="-285750">
              <a:buFont typeface="Arial" panose="020B0604020202020204" pitchFamily="34" charset="0"/>
              <a:buChar char="•"/>
            </a:pPr>
            <a:r>
              <a:rPr lang="en-US"/>
              <a:t>Delegating the sole contracting authority for security services at DCPS facilities from DCPS to MPD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MOU between DCPS and MPD</a:t>
            </a:r>
          </a:p>
          <a:p>
            <a:endParaRPr lang="en-US"/>
          </a:p>
          <a:p>
            <a:pPr marL="285750" indent="-285750">
              <a:buFont typeface="Arial" panose="020B0604020202020204" pitchFamily="34" charset="0"/>
              <a:buChar char="•"/>
            </a:pPr>
            <a:r>
              <a:rPr lang="en-US"/>
              <a:t>Summer 2020, contract shifted away from MPD to DCPS</a:t>
            </a:r>
          </a:p>
          <a:p>
            <a:endParaRPr lang="en-US"/>
          </a:p>
          <a:p>
            <a:pPr marL="285750" indent="-285750">
              <a:buFont typeface="Arial" panose="020B0604020202020204" pitchFamily="34" charset="0"/>
              <a:buChar char="•"/>
            </a:pPr>
            <a:r>
              <a:rPr lang="en-US"/>
              <a:t>DCPS has complete oversight of Security </a:t>
            </a:r>
          </a:p>
        </p:txBody>
      </p:sp>
      <p:sp>
        <p:nvSpPr>
          <p:cNvPr id="8" name="Text Placeholder 5">
            <a:extLst>
              <a:ext uri="{FF2B5EF4-FFF2-40B4-BE49-F238E27FC236}">
                <a16:creationId xmlns:a16="http://schemas.microsoft.com/office/drawing/2014/main" id="{BB1292F3-865D-81AD-7107-91A57994B383}"/>
              </a:ext>
            </a:extLst>
          </p:cNvPr>
          <p:cNvSpPr>
            <a:spLocks noGrp="1"/>
          </p:cNvSpPr>
          <p:nvPr>
            <p:ph type="body" sz="quarter" idx="13"/>
          </p:nvPr>
        </p:nvSpPr>
        <p:spPr>
          <a:xfrm>
            <a:off x="522375" y="466657"/>
            <a:ext cx="8164512" cy="388937"/>
          </a:xfrm>
        </p:spPr>
        <p:txBody>
          <a:bodyPr>
            <a:normAutofit/>
          </a:bodyPr>
          <a:lstStyle/>
          <a:p>
            <a:pPr algn="ctr"/>
            <a:r>
              <a:rPr lang="en-US" sz="1800" b="1" dirty="0"/>
              <a:t>School Security Division </a:t>
            </a:r>
          </a:p>
        </p:txBody>
      </p:sp>
    </p:spTree>
    <p:extLst>
      <p:ext uri="{BB962C8B-B14F-4D97-AF65-F5344CB8AC3E}">
        <p14:creationId xmlns:p14="http://schemas.microsoft.com/office/powerpoint/2010/main" val="210598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 calcmode="lin" valueType="num">
                                      <p:cBhvr additive="base">
                                        <p:cTn id="3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3c13efc-da36-40b7-b209-6cc59b47eab2">
      <Terms xmlns="http://schemas.microsoft.com/office/infopath/2007/PartnerControls"/>
    </lcf76f155ced4ddcb4097134ff3c332f>
    <TaxCatchAll xmlns="f8e1dfac-f611-4b83-ba73-b1a5fcd130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DC0148D248844795768CBD996C33CB" ma:contentTypeVersion="16" ma:contentTypeDescription="Create a new document." ma:contentTypeScope="" ma:versionID="2c3cb8c8d9d5edd9c19149ecbb1947d1">
  <xsd:schema xmlns:xsd="http://www.w3.org/2001/XMLSchema" xmlns:xs="http://www.w3.org/2001/XMLSchema" xmlns:p="http://schemas.microsoft.com/office/2006/metadata/properties" xmlns:ns2="23c13efc-da36-40b7-b209-6cc59b47eab2" xmlns:ns3="f8e1dfac-f611-4b83-ba73-b1a5fcd13099" targetNamespace="http://schemas.microsoft.com/office/2006/metadata/properties" ma:root="true" ma:fieldsID="cec6963baa1b75532e9eff4e7b8dbdee" ns2:_="" ns3:_="">
    <xsd:import namespace="23c13efc-da36-40b7-b209-6cc59b47eab2"/>
    <xsd:import namespace="f8e1dfac-f611-4b83-ba73-b1a5fcd130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13efc-da36-40b7-b209-6cc59b47e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b0fcfb6-cca6-4217-969e-ad04b1cf9bb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e1dfac-f611-4b83-ba73-b1a5fcd130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49a62b-2ec0-4ca4-a700-ad988dad9260}" ma:internalName="TaxCatchAll" ma:showField="CatchAllData" ma:web="f8e1dfac-f611-4b83-ba73-b1a5fcd1309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8D939-C3EA-47F7-B531-7FD6E97D219F}">
  <ds:schemaRefs>
    <ds:schemaRef ds:uri="65ffb11d-a43d-4141-933d-92be4b2e98cd"/>
    <ds:schemaRef ds:uri="df51a47f-bd20-49df-a322-747fac8b1a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3c13efc-da36-40b7-b209-6cc59b47eab2"/>
    <ds:schemaRef ds:uri="f8e1dfac-f611-4b83-ba73-b1a5fcd13099"/>
  </ds:schemaRefs>
</ds:datastoreItem>
</file>

<file path=customXml/itemProps2.xml><?xml version="1.0" encoding="utf-8"?>
<ds:datastoreItem xmlns:ds="http://schemas.openxmlformats.org/officeDocument/2006/customXml" ds:itemID="{23EC942C-0AB7-4C80-A714-5B907AFC0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c13efc-da36-40b7-b209-6cc59b47eab2"/>
    <ds:schemaRef ds:uri="f8e1dfac-f611-4b83-ba73-b1a5fcd130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46C732-1F2F-431D-8F70-CC6274FC0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TotalTime>
  <Words>3696</Words>
  <Application>Microsoft Office PowerPoint</Application>
  <PresentationFormat>On-screen Show (4:3)</PresentationFormat>
  <Paragraphs>613</Paragraphs>
  <Slides>52</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52</vt:i4>
      </vt:variant>
    </vt:vector>
  </HeadingPairs>
  <TitlesOfParts>
    <vt:vector size="61" baseType="lpstr">
      <vt:lpstr>Arial</vt:lpstr>
      <vt:lpstr>Calibri</vt:lpstr>
      <vt:lpstr>Symbol</vt:lpstr>
      <vt:lpstr>Times New Roman</vt:lpstr>
      <vt:lpstr>Wingdings</vt:lpstr>
      <vt:lpstr>Office Theme</vt:lpstr>
      <vt:lpstr>1_Office Theme</vt:lpstr>
      <vt:lpstr>2_Office Theme</vt:lpstr>
      <vt:lpstr>3_Office Theme</vt:lpstr>
      <vt:lpstr>School Security Division:  Contract Security , DCPS Police, and Physical Security Overview  July 2023</vt:lpstr>
      <vt:lpstr>School Security Division (SSD)</vt:lpstr>
      <vt:lpstr>Mission</vt:lpstr>
      <vt:lpstr>School Security Division Ricky A. Brown, Jr. Sr. Director, School Security </vt:lpstr>
      <vt:lpstr>Objectives for the Session</vt:lpstr>
      <vt:lpstr>Functions of School Security Division</vt:lpstr>
      <vt:lpstr>Defining Security in our Schools</vt:lpstr>
      <vt:lpstr>PowerPoint Presentation</vt:lpstr>
      <vt:lpstr>Background and Context</vt:lpstr>
      <vt:lpstr>DCPS Contract Security</vt:lpstr>
      <vt:lpstr>Contract Officers Core Functions</vt:lpstr>
      <vt:lpstr>Dismissal and Aftercare</vt:lpstr>
      <vt:lpstr>Post Orders</vt:lpstr>
      <vt:lpstr>Incident Reporting </vt:lpstr>
      <vt:lpstr>The Incident Report</vt:lpstr>
      <vt:lpstr>The Incident Report</vt:lpstr>
      <vt:lpstr>The Incident Report</vt:lpstr>
      <vt:lpstr>Contract Officers Support</vt:lpstr>
      <vt:lpstr>Questions pertaining to Contract Security ?  Contact Us!</vt:lpstr>
      <vt:lpstr>DCPS Special Police</vt:lpstr>
      <vt:lpstr>DCPS School Police</vt:lpstr>
      <vt:lpstr>DCPS School Police </vt:lpstr>
      <vt:lpstr>DCPS School Police</vt:lpstr>
      <vt:lpstr>Support from DCPS School Police </vt:lpstr>
      <vt:lpstr>Partner Police Agencies</vt:lpstr>
      <vt:lpstr>Letter of Instruction / Warning Letter</vt:lpstr>
      <vt:lpstr>Letter of Instruction / Warning Letter</vt:lpstr>
      <vt:lpstr>Letter of Instruction / Warning Letter</vt:lpstr>
      <vt:lpstr>Barring Notices</vt:lpstr>
      <vt:lpstr>Examples</vt:lpstr>
      <vt:lpstr>Barring Notices </vt:lpstr>
      <vt:lpstr>Examples of Less Restrictive Measures</vt:lpstr>
      <vt:lpstr>School Closing Protocols</vt:lpstr>
      <vt:lpstr>When to call 911, 311 or Command Center</vt:lpstr>
      <vt:lpstr> Thank you!  Questions?</vt:lpstr>
      <vt:lpstr>Physical Security</vt:lpstr>
      <vt:lpstr>Physical Security</vt:lpstr>
      <vt:lpstr>Physical Security Equipment in Schools</vt:lpstr>
      <vt:lpstr>Equipment Totals</vt:lpstr>
      <vt:lpstr>Elementary Schools</vt:lpstr>
      <vt:lpstr>Secondary Schools </vt:lpstr>
      <vt:lpstr>Caring for your Equipment</vt:lpstr>
      <vt:lpstr>Caring for your Equipment</vt:lpstr>
      <vt:lpstr>How to care for Metal Detectors</vt:lpstr>
      <vt:lpstr>How to care for Door Phones</vt:lpstr>
      <vt:lpstr>How to care for CCTV Cameras, Monitors and Servers</vt:lpstr>
      <vt:lpstr>How to care for X-Ray Machines</vt:lpstr>
      <vt:lpstr>CCTV VIDEO ACCESS</vt:lpstr>
      <vt:lpstr>Requesting Video Footage</vt:lpstr>
      <vt:lpstr>PowerPoint Presentation</vt:lpstr>
      <vt:lpstr>CCTV Footage</vt:lpstr>
      <vt:lpstr>Thank you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Briefing</dc:title>
  <dc:creator>HSEEP Support Team</dc:creator>
  <cp:keywords>HSEEP, Template, Exercise Briefing, Player, TTX, Conduct</cp:keywords>
  <cp:lastModifiedBy>Shakei Haynes</cp:lastModifiedBy>
  <cp:revision>3</cp:revision>
  <cp:lastPrinted>2016-08-01T18:39:59Z</cp:lastPrinted>
  <dcterms:created xsi:type="dcterms:W3CDTF">2006-03-08T14:18:27Z</dcterms:created>
  <dcterms:modified xsi:type="dcterms:W3CDTF">2023-08-15T23:06:46Z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0x01010079DC0148D248844795768CBD996C33CB</vt:lpwstr>
  </property>
</Properties>
</file>