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16"/>
  </p:notesMasterIdLst>
  <p:sldIdLst>
    <p:sldId id="3825" r:id="rId5"/>
    <p:sldId id="3826" r:id="rId6"/>
    <p:sldId id="3827" r:id="rId7"/>
    <p:sldId id="3828" r:id="rId8"/>
    <p:sldId id="3791" r:id="rId9"/>
    <p:sldId id="3835" r:id="rId10"/>
    <p:sldId id="3830" r:id="rId11"/>
    <p:sldId id="3831" r:id="rId12"/>
    <p:sldId id="3833" r:id="rId13"/>
    <p:sldId id="3834" r:id="rId14"/>
    <p:sldId id="38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720" y="43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8/15/2023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990" y="2674189"/>
            <a:ext cx="6592824" cy="38760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Infused with Joy: Afterschool Academic Power Hour </a:t>
            </a:r>
            <a:br>
              <a:rPr lang="en-US" b="1" dirty="0">
                <a:solidFill>
                  <a:schemeClr val="bg2"/>
                </a:solidFill>
              </a:rPr>
            </a:br>
            <a:r>
              <a:rPr lang="en-US" sz="3100" b="1" dirty="0">
                <a:solidFill>
                  <a:schemeClr val="bg2"/>
                </a:solidFill>
              </a:rPr>
              <a:t>August 2023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F9175-68A6-B138-4500-503EC451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64" y="132791"/>
            <a:ext cx="4123557" cy="11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50116BA-DAB7-A631-E8FF-FEFDCF406FE5}"/>
              </a:ext>
            </a:extLst>
          </p:cNvPr>
          <p:cNvSpPr/>
          <p:nvPr/>
        </p:nvSpPr>
        <p:spPr>
          <a:xfrm>
            <a:off x="8039819" y="1713781"/>
            <a:ext cx="3600090" cy="49343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88F0D-0DBC-DB07-8959-24FF51D8FA3B}"/>
              </a:ext>
            </a:extLst>
          </p:cNvPr>
          <p:cNvSpPr/>
          <p:nvPr/>
        </p:nvSpPr>
        <p:spPr>
          <a:xfrm>
            <a:off x="4416725" y="1713781"/>
            <a:ext cx="3582837" cy="494581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7D28ED-B635-A9C3-B9DA-EA60BAFB7330}"/>
              </a:ext>
            </a:extLst>
          </p:cNvPr>
          <p:cNvSpPr/>
          <p:nvPr/>
        </p:nvSpPr>
        <p:spPr>
          <a:xfrm>
            <a:off x="598097" y="1690777"/>
            <a:ext cx="3749615" cy="49515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383F52D-DF2F-FA31-A5F1-54EC8A85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6" y="100583"/>
            <a:ext cx="10515600" cy="813818"/>
          </a:xfrm>
        </p:spPr>
        <p:txBody>
          <a:bodyPr/>
          <a:lstStyle/>
          <a:p>
            <a:pPr algn="ctr"/>
            <a:r>
              <a:rPr lang="en-US" dirty="0"/>
              <a:t>No Homework, No Problem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DF3E51-E012-0C6B-B761-5F442CECF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Grade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9F385A59-4C44-8DEC-92FA-296EEE733A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638" y="2513162"/>
            <a:ext cx="3292625" cy="386463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58DCA73-670C-345E-7A47-9C7CB405A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Grade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F1884B10-6522-9A26-2E06-E98A658588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85210" y="2484407"/>
            <a:ext cx="3292475" cy="39106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white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7F4097A-EF43-F967-8571-7DF176911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</a:t>
            </a: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4304E38B-3E90-0DF8-8C76-5020AD617DD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127760" y="2501660"/>
            <a:ext cx="3292475" cy="38933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AB349C8-D291-61A0-293F-D80F922A52FB}"/>
              </a:ext>
            </a:extLst>
          </p:cNvPr>
          <p:cNvSpPr txBox="1"/>
          <p:nvPr/>
        </p:nvSpPr>
        <p:spPr>
          <a:xfrm>
            <a:off x="3168770" y="845388"/>
            <a:ext cx="6038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can you support multiple grade levels?  </a:t>
            </a:r>
          </a:p>
          <a:p>
            <a:pPr algn="ctr"/>
            <a:r>
              <a:rPr lang="en-US" sz="1200" dirty="0"/>
              <a:t>The resources below are from the Bridges Math Intervention curriculum</a:t>
            </a:r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8" y="1058174"/>
            <a:ext cx="4425962" cy="24774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000" b="1" kern="1200" dirty="0">
                <a:solidFill>
                  <a:schemeClr val="accent2"/>
                </a:solidFill>
              </a:rPr>
              <a:t>Questions?</a:t>
            </a:r>
            <a:br>
              <a:rPr lang="en-US" sz="6000" b="1" kern="1200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accent2"/>
                </a:solidFill>
              </a:rPr>
              <a:t>Thoughts?</a:t>
            </a:r>
            <a:br>
              <a:rPr lang="en-US" sz="60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accent2"/>
                </a:solidFill>
              </a:rPr>
              <a:t>Ideas?</a:t>
            </a:r>
            <a:endParaRPr lang="en-US" sz="6000" b="1" kern="1200" dirty="0">
              <a:solidFill>
                <a:schemeClr val="accent2"/>
              </a:solidFill>
            </a:endParaRPr>
          </a:p>
        </p:txBody>
      </p:sp>
      <p:pic>
        <p:nvPicPr>
          <p:cNvPr id="8" name="Picture 7" descr="Person with idea concept">
            <a:extLst>
              <a:ext uri="{FF2B5EF4-FFF2-40B4-BE49-F238E27FC236}">
                <a16:creationId xmlns:a16="http://schemas.microsoft.com/office/drawing/2014/main" id="{24A5F9D0-849A-4512-0105-02B4CB997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0" r="12350" b="-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3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white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43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601" y="1682324"/>
            <a:ext cx="6099048" cy="393192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Academic Power Hour in Practice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Introduction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Overview of Teacher Role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1 hour of Joyful Learning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Resources for APH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B647-084C-492D-A242-148BEA5B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B84E-2163-44C1-99D0-6F162AE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7075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87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63550" cy="435133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The DCPS 21st CCLC grant has a set of objectives related to the outcomes we achieve: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90% average daily attendance in PK-Grade 5 and 75% in Grade 6-8.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40% of regular program attendees will make gains in classroom grades from fall to spring.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10% of regular program attendees will increase at least one proficiency level on ELA and math state assessments.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75% of regular program attendees will show improvement from Fall to Spring in classroom behavior and attentiveness.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A  cumulative of 60% of student program participants' family members will attend  at least three program events as measured by attendance logs and surveys.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01CAB10-68AF-4904-BD59-D332B29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9/3/20XX</a:t>
            </a:r>
          </a:p>
        </p:txBody>
      </p:sp>
      <p:pic>
        <p:nvPicPr>
          <p:cNvPr id="11" name="Picture Placeholder 10" descr="Child hands on a globe">
            <a:extLst>
              <a:ext uri="{FF2B5EF4-FFF2-40B4-BE49-F238E27FC236}">
                <a16:creationId xmlns:a16="http://schemas.microsoft.com/office/drawing/2014/main" id="{759DD474-D676-41A6-A2FB-30B2078418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6277" r="4379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13" name="Arc 1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Placeholder 12" descr="Top view of books formed into a circle">
            <a:extLst>
              <a:ext uri="{FF2B5EF4-FFF2-40B4-BE49-F238E27FC236}">
                <a16:creationId xmlns:a16="http://schemas.microsoft.com/office/drawing/2014/main" id="{D624A4F8-65E3-4A17-A439-FE80714CDE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767" r="8137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6B342A5-1683-4650-BB07-B98D8B23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0" y="287547"/>
            <a:ext cx="7379462" cy="652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Teacher’s Role in Afterschool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9FB76-25BA-4481-B88D-DCB748E1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289" y="1124170"/>
            <a:ext cx="5993485" cy="422995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lessons and activities that meet the academic needs of </a:t>
            </a:r>
            <a:r>
              <a:rPr lang="en-US" sz="1800" b="1" u="sng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</a:t>
            </a:r>
          </a:p>
          <a:p>
            <a:pPr algn="l"/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various resources to enrich student learning</a:t>
            </a:r>
          </a:p>
          <a:p>
            <a:pPr algn="l"/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Monitors student progress and needs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engagement</a:t>
            </a:r>
          </a:p>
          <a:p>
            <a:pPr algn="l"/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Collaborates with student’s daytime teachers to drive student success</a:t>
            </a:r>
          </a:p>
          <a:p>
            <a:pPr algn="l"/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Follows all expectations outlined in staff handbook</a:t>
            </a:r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86" y="1044659"/>
            <a:ext cx="3236976" cy="406908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Academic Power Hour Structure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C6838-6BBA-812A-65C7-4DDAF88ABAE0}"/>
              </a:ext>
            </a:extLst>
          </p:cNvPr>
          <p:cNvSpPr txBox="1"/>
          <p:nvPr/>
        </p:nvSpPr>
        <p:spPr>
          <a:xfrm>
            <a:off x="6412302" y="264544"/>
            <a:ext cx="4502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1 hour of Joyful Learning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3:30-4:30*</a:t>
            </a: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B439BF9-DADF-DAA1-3E45-D741C1609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77114"/>
              </p:ext>
            </p:extLst>
          </p:nvPr>
        </p:nvGraphicFramePr>
        <p:xfrm>
          <a:off x="5411637" y="1208882"/>
          <a:ext cx="645830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563">
                  <a:extLst>
                    <a:ext uri="{9D8B030D-6E8A-4147-A177-3AD203B41FA5}">
                      <a16:colId xmlns:a16="http://schemas.microsoft.com/office/drawing/2014/main" val="2274366729"/>
                    </a:ext>
                  </a:extLst>
                </a:gridCol>
                <a:gridCol w="2167181">
                  <a:extLst>
                    <a:ext uri="{9D8B030D-6E8A-4147-A177-3AD203B41FA5}">
                      <a16:colId xmlns:a16="http://schemas.microsoft.com/office/drawing/2014/main" val="2706977614"/>
                    </a:ext>
                  </a:extLst>
                </a:gridCol>
                <a:gridCol w="1926565">
                  <a:extLst>
                    <a:ext uri="{9D8B030D-6E8A-4147-A177-3AD203B41FA5}">
                      <a16:colId xmlns:a16="http://schemas.microsoft.com/office/drawing/2014/main" val="2123237089"/>
                    </a:ext>
                  </a:extLst>
                </a:gridCol>
              </a:tblGrid>
              <a:tr h="3193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Literacy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466332"/>
                  </a:ext>
                </a:extLst>
              </a:tr>
              <a:tr h="3193662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20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Read aloud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Scholastic News Magazine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Skill 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Book Club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Drama Club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Comic Book 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Newspaper Club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Sing a longs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20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Digital resources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Bridges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Drills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Math story problems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Math crafts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Math songs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20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Small group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Student helper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Whole group examples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 at school, finish at home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4436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D458FE-8BA7-A3A7-F175-25D464497451}"/>
              </a:ext>
            </a:extLst>
          </p:cNvPr>
          <p:cNvSpPr txBox="1"/>
          <p:nvPr/>
        </p:nvSpPr>
        <p:spPr>
          <a:xfrm>
            <a:off x="5434641" y="5273615"/>
            <a:ext cx="6354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*at most schools APH will be from 3:30-4:30 or 3:45-4:45 depending on snack schedule.</a:t>
            </a:r>
          </a:p>
        </p:txBody>
      </p:sp>
    </p:spTree>
    <p:extLst>
      <p:ext uri="{BB962C8B-B14F-4D97-AF65-F5344CB8AC3E}">
        <p14:creationId xmlns:p14="http://schemas.microsoft.com/office/powerpoint/2010/main" val="101921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BCD9D-2AEB-ED74-6CED-884DEE5A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72" y="1305464"/>
            <a:ext cx="5107477" cy="42441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How can </a:t>
            </a:r>
            <a:b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YOU </a:t>
            </a:r>
            <a:b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incorporate </a:t>
            </a:r>
            <a:b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JOY </a:t>
            </a:r>
            <a:b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into APH?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504B0-54E5-BCE6-E0F8-A32E34BC6C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9190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One in a crowd">
            <a:extLst>
              <a:ext uri="{FF2B5EF4-FFF2-40B4-BE49-F238E27FC236}">
                <a16:creationId xmlns:a16="http://schemas.microsoft.com/office/drawing/2014/main" id="{B8D49B7D-E71C-F594-804E-4F8E7D3FD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858" r="8143" b="1"/>
          <a:stretch/>
        </p:blipFill>
        <p:spPr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6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E06F957-E1CE-4317-E2AF-D53CB716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684" y="4256304"/>
            <a:ext cx="2030144" cy="1956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C7AA53-ED27-F3CF-85E5-5997A4C7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724" y="4267806"/>
            <a:ext cx="2030144" cy="1956986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B65864C-2126-909E-6D0F-3B6DF4B68954}"/>
              </a:ext>
            </a:extLst>
          </p:cNvPr>
          <p:cNvSpPr/>
          <p:nvPr/>
        </p:nvSpPr>
        <p:spPr>
          <a:xfrm>
            <a:off x="971909" y="2288875"/>
            <a:ext cx="2012831" cy="1943819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APH Resources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4AEC5-C3D4-9C36-33EC-8C37B952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79" y="2577142"/>
            <a:ext cx="1674477" cy="1126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C3D7E-BE38-A392-03A4-817D61F2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96" y="2122704"/>
            <a:ext cx="2030144" cy="1956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2414CD-75CE-D8B0-6669-5549ED1C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328" y="2211844"/>
            <a:ext cx="2030144" cy="1956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DEE34-25B0-1311-CBD5-81BBE1AC4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083" y="2105450"/>
            <a:ext cx="2030144" cy="1956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DE5FC2-8E55-292B-A363-386CDEF9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49" y="4290808"/>
            <a:ext cx="2030144" cy="1956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357CE2-E808-0E91-0C53-49DDE9E69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957" y="2869721"/>
            <a:ext cx="1594353" cy="696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1DFCED-58CB-DEDF-7782-CFFE8175F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232" y="2840965"/>
            <a:ext cx="1700893" cy="47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72503-E7A3-F196-481E-8FB29F181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612" y="4738778"/>
            <a:ext cx="1381283" cy="1034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92CADF-5E3B-4CC3-8949-0BB6B4B40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9904" y="4710022"/>
            <a:ext cx="1354131" cy="1074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F8F2A-427B-6220-3619-64337DADC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267" y="4719367"/>
            <a:ext cx="1053861" cy="1053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75DF2-BC61-FBCA-C8DF-381DE3C426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3562" y="2533737"/>
            <a:ext cx="1138687" cy="11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3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8174" y="365125"/>
            <a:ext cx="9457426" cy="6585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APH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52324-40CF-7488-71CD-575A2EC2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148" y="126521"/>
            <a:ext cx="1676545" cy="1127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0D11B-2F04-025C-A5A8-98D69614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7" y="1334219"/>
            <a:ext cx="10639245" cy="4342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F7A5D9-A71E-0892-F685-B75356376034}"/>
              </a:ext>
            </a:extLst>
          </p:cNvPr>
          <p:cNvSpPr txBox="1"/>
          <p:nvPr/>
        </p:nvSpPr>
        <p:spPr>
          <a:xfrm>
            <a:off x="1006414" y="5768196"/>
            <a:ext cx="738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https://www.mathlearningcenter.org/curriculum/free</a:t>
            </a:r>
          </a:p>
        </p:txBody>
      </p:sp>
    </p:spTree>
    <p:extLst>
      <p:ext uri="{BB962C8B-B14F-4D97-AF65-F5344CB8AC3E}">
        <p14:creationId xmlns:p14="http://schemas.microsoft.com/office/powerpoint/2010/main" val="394264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7B87A-2E73-8BFC-1061-1917549E1197}"/>
              </a:ext>
            </a:extLst>
          </p:cNvPr>
          <p:cNvSpPr txBox="1"/>
          <p:nvPr/>
        </p:nvSpPr>
        <p:spPr>
          <a:xfrm>
            <a:off x="304799" y="293298"/>
            <a:ext cx="570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APH Resources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45872-92F4-5418-9B95-34243B909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419" y="292291"/>
            <a:ext cx="2141318" cy="935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F5EC0A-1BE5-9DA0-CB89-9C2C13AD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5" y="1285554"/>
            <a:ext cx="3701861" cy="4918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41BCF-C989-EBDE-35E0-B3E12D261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386" y="1316838"/>
            <a:ext cx="4198101" cy="5020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870BD-2483-056A-AFCA-B3374DA0E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584" y="1358129"/>
            <a:ext cx="3795125" cy="48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6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DC0148D248844795768CBD996C33CB" ma:contentTypeVersion="16" ma:contentTypeDescription="Create a new document." ma:contentTypeScope="" ma:versionID="2c3cb8c8d9d5edd9c19149ecbb1947d1">
  <xsd:schema xmlns:xsd="http://www.w3.org/2001/XMLSchema" xmlns:xs="http://www.w3.org/2001/XMLSchema" xmlns:p="http://schemas.microsoft.com/office/2006/metadata/properties" xmlns:ns2="23c13efc-da36-40b7-b209-6cc59b47eab2" xmlns:ns3="f8e1dfac-f611-4b83-ba73-b1a5fcd13099" targetNamespace="http://schemas.microsoft.com/office/2006/metadata/properties" ma:root="true" ma:fieldsID="cec6963baa1b75532e9eff4e7b8dbdee" ns2:_="" ns3:_="">
    <xsd:import namespace="23c13efc-da36-40b7-b209-6cc59b47eab2"/>
    <xsd:import namespace="f8e1dfac-f611-4b83-ba73-b1a5fcd130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13efc-da36-40b7-b209-6cc59b47e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b0fcfb6-cca6-4217-969e-ad04b1cf9b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1dfac-f611-4b83-ba73-b1a5fcd1309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49a62b-2ec0-4ca4-a700-ad988dad9260}" ma:internalName="TaxCatchAll" ma:showField="CatchAllData" ma:web="f8e1dfac-f611-4b83-ba73-b1a5fcd130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3c13efc-da36-40b7-b209-6cc59b47eab2" xsi:nil="true"/>
    <lcf76f155ced4ddcb4097134ff3c332f xmlns="23c13efc-da36-40b7-b209-6cc59b47eab2">
      <Terms xmlns="http://schemas.microsoft.com/office/infopath/2007/PartnerControls"/>
    </lcf76f155ced4ddcb4097134ff3c332f>
    <TaxCatchAll xmlns="f8e1dfac-f611-4b83-ba73-b1a5fcd13099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082A1A-901C-4832-B047-71EA28E89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c13efc-da36-40b7-b209-6cc59b47eab2"/>
    <ds:schemaRef ds:uri="f8e1dfac-f611-4b83-ba73-b1a5fcd130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23c13efc-da36-40b7-b209-6cc59b47eab2"/>
    <ds:schemaRef ds:uri="f8e1dfac-f611-4b83-ba73-b1a5fcd130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Shapes presentation</Template>
  <TotalTime>897</TotalTime>
  <Words>357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Calibri</vt:lpstr>
      <vt:lpstr>Tw Cen MT</vt:lpstr>
      <vt:lpstr>Wingdings</vt:lpstr>
      <vt:lpstr>ShapesVTI</vt:lpstr>
      <vt:lpstr>Infused with Joy: Afterschool Academic Power Hour  August 2023 </vt:lpstr>
      <vt:lpstr>Agenda</vt:lpstr>
      <vt:lpstr>Introduction</vt:lpstr>
      <vt:lpstr>Teacher’s Role in Afterschool</vt:lpstr>
      <vt:lpstr>Academic Power Hour Structure</vt:lpstr>
      <vt:lpstr>How can  YOU  incorporate  JOY  into APH?</vt:lpstr>
      <vt:lpstr>APH Resources</vt:lpstr>
      <vt:lpstr>APH Resources</vt:lpstr>
      <vt:lpstr>PowerPoint Presentation</vt:lpstr>
      <vt:lpstr>No Homework, No Problem</vt:lpstr>
      <vt:lpstr>Questions? Thoughts? Ideas?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Infused with Joy: Afterschool Academic Power Hour  August 2023 </dc:title>
  <dc:creator>Fareed-Cole, Ticia (DCPS)</dc:creator>
  <cp:lastModifiedBy>Shakei Haynes</cp:lastModifiedBy>
  <cp:revision>7</cp:revision>
  <dcterms:created xsi:type="dcterms:W3CDTF">2023-08-07T22:35:37Z</dcterms:created>
  <dcterms:modified xsi:type="dcterms:W3CDTF">2023-08-15T22:53:59Z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0x01010079DC0148D248844795768CBD996C33CB</vt:lpwstr>
  </property>
</Properties>
</file>